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92" r:id="rId5"/>
    <p:sldId id="267" r:id="rId6"/>
    <p:sldId id="268" r:id="rId7"/>
    <p:sldId id="281" r:id="rId8"/>
    <p:sldId id="273" r:id="rId9"/>
    <p:sldId id="269" r:id="rId10"/>
    <p:sldId id="283" r:id="rId11"/>
    <p:sldId id="293" r:id="rId12"/>
    <p:sldId id="294" r:id="rId13"/>
    <p:sldId id="284" r:id="rId14"/>
    <p:sldId id="295" r:id="rId15"/>
    <p:sldId id="296" r:id="rId16"/>
    <p:sldId id="297" r:id="rId17"/>
    <p:sldId id="298" r:id="rId18"/>
    <p:sldId id="299" r:id="rId19"/>
    <p:sldId id="300" r:id="rId20"/>
    <p:sldId id="301" r:id="rId21"/>
    <p:sldId id="270" r:id="rId22"/>
    <p:sldId id="290" r:id="rId23"/>
    <p:sldId id="271" r:id="rId24"/>
    <p:sldId id="280"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3E2E"/>
    <a:srgbClr val="FF9900"/>
    <a:srgbClr val="E7BFE8"/>
    <a:srgbClr val="CE88CB"/>
    <a:srgbClr val="B99DB7"/>
    <a:srgbClr val="732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9" d="100"/>
          <a:sy n="79" d="100"/>
        </p:scale>
        <p:origin x="120" y="6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3">
        <a:schemeClr val="bg2"/>
      </p:bgRef>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xmlns="" id="{F37540D8-E678-45CA-921D-B3A8344E290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xmlns=""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xmlns="" id="{3C95FA0E-DA9D-49C8-A7D0-F5992555FC8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xmlns=""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xmlns="" id="{6CA386EF-6C63-4600-9DCC-05D3A8C968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xmlns=""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xmlns=""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xmlns=""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xmlns=""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xmlns=""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xmlns=""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xmlns="" id="{8510A84E-C31A-4A9B-888A-F5C5484A7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xmlns="" id="{0081299F-18C1-483C-8494-92516E8781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xmlns="" id="{14B13D88-9D3E-4B9D-874E-A1C864D75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xmlns=""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pic>
        <p:nvPicPr>
          <p:cNvPr id="18" name="Picture 2" descr="https://www.powerplatformbootcamp.com/LogoBootCamp.png">
            <a:extLst>
              <a:ext uri="{FF2B5EF4-FFF2-40B4-BE49-F238E27FC236}">
                <a16:creationId xmlns:a16="http://schemas.microsoft.com/office/drawing/2014/main" xmlns="" id="{49CE73A1-CB84-4214-9644-4CC4810F21A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5EEA76F2-F0CC-42E3-AAAA-81E15E5E098F}"/>
              </a:ext>
            </a:extLst>
          </p:cNvPr>
          <p:cNvSpPr txBox="1"/>
          <p:nvPr userDrawn="1"/>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20" name="Rectangle 19">
            <a:extLst>
              <a:ext uri="{FF2B5EF4-FFF2-40B4-BE49-F238E27FC236}">
                <a16:creationId xmlns:a16="http://schemas.microsoft.com/office/drawing/2014/main" xmlns=""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xmlns=""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xmlns="" id="{A7E3A139-4B6D-40D1-875C-E3230F6F1A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431849" y="6196221"/>
            <a:ext cx="615498" cy="615498"/>
          </a:xfrm>
          <a:prstGeom prst="rect">
            <a:avLst/>
          </a:prstGeom>
        </p:spPr>
      </p:pic>
      <p:pic>
        <p:nvPicPr>
          <p:cNvPr id="23" name="Picture 22">
            <a:extLst>
              <a:ext uri="{FF2B5EF4-FFF2-40B4-BE49-F238E27FC236}">
                <a16:creationId xmlns:a16="http://schemas.microsoft.com/office/drawing/2014/main" xmlns="" id="{4E4494E8-A4CB-4DFA-B726-D555D5A4C57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469695" y="6215055"/>
            <a:ext cx="2476414" cy="577830"/>
          </a:xfrm>
          <a:prstGeom prst="rect">
            <a:avLst/>
          </a:prstGeom>
        </p:spPr>
      </p:pic>
      <p:cxnSp>
        <p:nvCxnSpPr>
          <p:cNvPr id="24" name="Straight Connector 23">
            <a:extLst>
              <a:ext uri="{FF2B5EF4-FFF2-40B4-BE49-F238E27FC236}">
                <a16:creationId xmlns:a16="http://schemas.microsoft.com/office/drawing/2014/main" xmlns=""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xmlns=""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xmlns=""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xmlns="" id="{DD9DA512-9A23-4124-A4EE-B885F5CD5F67}"/>
              </a:ext>
            </a:extLst>
          </p:cNvPr>
          <p:cNvSpPr txBox="1">
            <a:spLocks/>
          </p:cNvSpPr>
          <p:nvPr userDrawn="1"/>
        </p:nvSpPr>
        <p:spPr>
          <a:xfrm>
            <a:off x="1262116" y="931785"/>
            <a:ext cx="4176713" cy="2381250"/>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latin typeface="Gill Sans MT" panose="020B0502020104020203" pitchFamily="34" charset="0"/>
              </a:rPr>
              <a:t>GLOBAL POWER PLATFORM BOOTCAMP</a:t>
            </a:r>
            <a:endParaRPr lang="en-US" sz="4100" dirty="0">
              <a:latin typeface="Gill Sans MT" panose="020B0502020104020203" pitchFamily="34" charset="0"/>
            </a:endParaRPr>
          </a:p>
        </p:txBody>
      </p:sp>
      <p:pic>
        <p:nvPicPr>
          <p:cNvPr id="30" name="Picture 29" descr="A close up of a logo&#10;&#10;Description automatically generated">
            <a:extLst>
              <a:ext uri="{FF2B5EF4-FFF2-40B4-BE49-F238E27FC236}">
                <a16:creationId xmlns:a16="http://schemas.microsoft.com/office/drawing/2014/main" xmlns="" id="{E3130861-EF1A-4FC4-9821-2F0035502BA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882187" y="6231043"/>
            <a:ext cx="2402840" cy="502920"/>
          </a:xfrm>
          <a:prstGeom prst="rect">
            <a:avLst/>
          </a:prstGeom>
        </p:spPr>
      </p:pic>
      <p:pic>
        <p:nvPicPr>
          <p:cNvPr id="31" name="Picture 30" descr="A picture containing room, drawing&#10;&#10;Description automatically generated">
            <a:extLst>
              <a:ext uri="{FF2B5EF4-FFF2-40B4-BE49-F238E27FC236}">
                <a16:creationId xmlns:a16="http://schemas.microsoft.com/office/drawing/2014/main" xmlns="" id="{A9057B23-BBF8-4CFD-AC6E-4A14CD932E9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325918" y="6171639"/>
            <a:ext cx="640080" cy="640080"/>
          </a:xfrm>
          <a:prstGeom prst="rect">
            <a:avLst/>
          </a:prstGeom>
        </p:spPr>
      </p:pic>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CA3E356C-87B5-43AA-98B0-26F9D0EC9D5C}"/>
              </a:ext>
            </a:extLst>
          </p:cNvPr>
          <p:cNvSpPr txBox="1"/>
          <p:nvPr userDrawn="1"/>
        </p:nvSpPr>
        <p:spPr>
          <a:xfrm>
            <a:off x="6658495" y="6031165"/>
            <a:ext cx="4550339"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10" name="Title 1">
            <a:extLst>
              <a:ext uri="{FF2B5EF4-FFF2-40B4-BE49-F238E27FC236}">
                <a16:creationId xmlns:a16="http://schemas.microsoft.com/office/drawing/2014/main" xmlns=""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n-US" dirty="0"/>
              <a:t>Demo Title</a:t>
            </a:r>
          </a:p>
        </p:txBody>
      </p:sp>
      <p:pic>
        <p:nvPicPr>
          <p:cNvPr id="6" name="Picture 5">
            <a:extLst>
              <a:ext uri="{FF2B5EF4-FFF2-40B4-BE49-F238E27FC236}">
                <a16:creationId xmlns:a16="http://schemas.microsoft.com/office/drawing/2014/main" xmlns="" id="{A89C0411-68F8-4F23-BC93-1E6359A9D4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C24C5121-7410-4246-ADA3-6B8E3DB79483}"/>
              </a:ext>
            </a:extLst>
          </p:cNvPr>
          <p:cNvSpPr txBox="1"/>
          <p:nvPr userDrawn="1"/>
        </p:nvSpPr>
        <p:spPr>
          <a:xfrm>
            <a:off x="7204364" y="6031165"/>
            <a:ext cx="40044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5" name="Title 1">
            <a:extLst>
              <a:ext uri="{FF2B5EF4-FFF2-40B4-BE49-F238E27FC236}">
                <a16:creationId xmlns:a16="http://schemas.microsoft.com/office/drawing/2014/main" xmlns=""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8" name="Picture 7">
            <a:extLst>
              <a:ext uri="{FF2B5EF4-FFF2-40B4-BE49-F238E27FC236}">
                <a16:creationId xmlns:a16="http://schemas.microsoft.com/office/drawing/2014/main" xmlns="" id="{ECD5CEC6-1B23-4E59-AC43-39BED0A6E8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5850609"/>
            <a:ext cx="794605" cy="826887"/>
          </a:xfrm>
          <a:prstGeom prst="rect">
            <a:avLst/>
          </a:prstGeom>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65005B1F-8328-4164-B84C-D9FD9044644F}"/>
              </a:ext>
            </a:extLst>
          </p:cNvPr>
          <p:cNvSpPr txBox="1"/>
          <p:nvPr userDrawn="1"/>
        </p:nvSpPr>
        <p:spPr>
          <a:xfrm>
            <a:off x="7305964" y="6031165"/>
            <a:ext cx="3902870" cy="369332"/>
          </a:xfrm>
          <a:prstGeom prst="rect">
            <a:avLst/>
          </a:prstGeom>
          <a:noFill/>
        </p:spPr>
        <p:txBody>
          <a:bodyPr wrap="square" rtlCol="0">
            <a:spAutoFit/>
          </a:bodyPr>
          <a:lstStyle/>
          <a:p>
            <a:pPr algn="r"/>
            <a:r>
              <a:rPr lang="en-US" sz="1800" b="0" kern="1200" dirty="0">
                <a:solidFill>
                  <a:schemeClr val="bg1"/>
                </a:solidFill>
                <a:latin typeface="Segoe UI Semibold" panose="020B0702040204020203" pitchFamily="34" charset="0"/>
                <a:ea typeface="+mn-ea"/>
                <a:cs typeface="Segoe UI Semibold" panose="020B0702040204020203" pitchFamily="34" charset="0"/>
              </a:rPr>
              <a:t>#</a:t>
            </a: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xmlns=""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pic>
        <p:nvPicPr>
          <p:cNvPr id="11" name="Picture 10">
            <a:extLst>
              <a:ext uri="{FF2B5EF4-FFF2-40B4-BE49-F238E27FC236}">
                <a16:creationId xmlns:a16="http://schemas.microsoft.com/office/drawing/2014/main" xmlns="" id="{D97D3723-192A-45FD-92A6-BD8823205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66" y="5748461"/>
            <a:ext cx="891175" cy="927381"/>
          </a:xfrm>
          <a:prstGeom prst="rect">
            <a:avLst/>
          </a:prstGeom>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CA3E356C-87B5-43AA-98B0-26F9D0EC9D5C}"/>
              </a:ext>
            </a:extLst>
          </p:cNvPr>
          <p:cNvSpPr txBox="1"/>
          <p:nvPr userDrawn="1"/>
        </p:nvSpPr>
        <p:spPr>
          <a:xfrm>
            <a:off x="7139709" y="6031165"/>
            <a:ext cx="4069125" cy="369332"/>
          </a:xfrm>
          <a:prstGeom prst="rect">
            <a:avLst/>
          </a:prstGeom>
          <a:noFill/>
        </p:spPr>
        <p:txBody>
          <a:bodyPr wrap="square" rtlCol="0">
            <a:spAutoFit/>
          </a:bodyPr>
          <a:lstStyle/>
          <a:p>
            <a:pPr algn="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sp>
        <p:nvSpPr>
          <p:cNvPr id="5" name="Title 1">
            <a:extLst>
              <a:ext uri="{FF2B5EF4-FFF2-40B4-BE49-F238E27FC236}">
                <a16:creationId xmlns:a16="http://schemas.microsoft.com/office/drawing/2014/main" xmlns=""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pic>
        <p:nvPicPr>
          <p:cNvPr id="8" name="Picture 7">
            <a:extLst>
              <a:ext uri="{FF2B5EF4-FFF2-40B4-BE49-F238E27FC236}">
                <a16:creationId xmlns:a16="http://schemas.microsoft.com/office/drawing/2014/main" xmlns="" id="{74CCAE16-32AF-43AB-9D83-180321812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4A174B03-5E73-4C92-BE12-44F39CF5B33B}"/>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xmlns="" id="{6E99F7E7-200B-4FE6-B177-A595909042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8FE6090F-FCC2-4008-B7D7-B941F1AAF876}"/>
              </a:ext>
            </a:extLst>
          </p:cNvPr>
          <p:cNvSpPr txBox="1"/>
          <p:nvPr userDrawn="1"/>
        </p:nvSpPr>
        <p:spPr>
          <a:xfrm>
            <a:off x="7490691" y="6031165"/>
            <a:ext cx="3718143"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5" name="Picture 4">
            <a:extLst>
              <a:ext uri="{FF2B5EF4-FFF2-40B4-BE49-F238E27FC236}">
                <a16:creationId xmlns:a16="http://schemas.microsoft.com/office/drawing/2014/main" xmlns="" id="{B3A311F9-8807-4BBA-ABD4-C56914F38D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B24335F-25E6-4167-85DC-DC215C1B501B}"/>
              </a:ext>
            </a:extLst>
          </p:cNvPr>
          <p:cNvSpPr txBox="1"/>
          <p:nvPr userDrawn="1"/>
        </p:nvSpPr>
        <p:spPr>
          <a:xfrm>
            <a:off x="7093527" y="6031165"/>
            <a:ext cx="4115307"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#GlobalPowerPlatformBootcamp</a:t>
            </a:r>
          </a:p>
        </p:txBody>
      </p:sp>
      <p:pic>
        <p:nvPicPr>
          <p:cNvPr id="6" name="Picture 5">
            <a:extLst>
              <a:ext uri="{FF2B5EF4-FFF2-40B4-BE49-F238E27FC236}">
                <a16:creationId xmlns:a16="http://schemas.microsoft.com/office/drawing/2014/main" xmlns="" id="{2252F5AF-BB47-4EF2-A5D9-E6531350F9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49" y="5654104"/>
            <a:ext cx="787840" cy="819848"/>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xmlns=""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sp>
        <p:nvSpPr>
          <p:cNvPr id="9" name="TextBox 8">
            <a:extLst>
              <a:ext uri="{FF2B5EF4-FFF2-40B4-BE49-F238E27FC236}">
                <a16:creationId xmlns:a16="http://schemas.microsoft.com/office/drawing/2014/main" xmlns="" id="{25C1D505-2A1E-494E-8EEC-964158FEDE1D}"/>
              </a:ext>
            </a:extLst>
          </p:cNvPr>
          <p:cNvSpPr txBox="1"/>
          <p:nvPr userDrawn="1"/>
        </p:nvSpPr>
        <p:spPr>
          <a:xfrm>
            <a:off x="7509164" y="6031165"/>
            <a:ext cx="36996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a:p>
            <a:pPr algn="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13" name="Picture 12">
            <a:extLst>
              <a:ext uri="{FF2B5EF4-FFF2-40B4-BE49-F238E27FC236}">
                <a16:creationId xmlns:a16="http://schemas.microsoft.com/office/drawing/2014/main" xmlns="" id="{FFDCB3BA-C1CF-4228-9771-2E3D34BFEE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939" y="5773641"/>
            <a:ext cx="787840" cy="819848"/>
          </a:xfrm>
          <a:prstGeom prst="rect">
            <a:avLst/>
          </a:prstGeom>
        </p:spPr>
      </p:pic>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748137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xmlns=""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524D7FF-354C-48AC-87CC-349EA4892C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BDBE494-0A75-4F85-BA08-6BEBB2D4FB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F178C279-7945-4BEB-8746-D75962CAD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Presentation Title">
    <p:spTree>
      <p:nvGrpSpPr>
        <p:cNvPr id="1" name=""/>
        <p:cNvGrpSpPr/>
        <p:nvPr/>
      </p:nvGrpSpPr>
      <p:grpSpPr>
        <a:xfrm>
          <a:off x="0" y="0"/>
          <a:ext cx="0" cy="0"/>
          <a:chOff x="0" y="0"/>
          <a:chExt cx="0" cy="0"/>
        </a:xfrm>
      </p:grpSpPr>
      <p:pic>
        <p:nvPicPr>
          <p:cNvPr id="12" name="Picture 11" descr="A group of people standing in front of a building&#10;&#10;Description automatically generated">
            <a:extLst>
              <a:ext uri="{FF2B5EF4-FFF2-40B4-BE49-F238E27FC236}">
                <a16:creationId xmlns:a16="http://schemas.microsoft.com/office/drawing/2014/main" xmlns="" id="{6E3B8B4D-AF82-4148-89AE-74900FF9732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0168" b="5467"/>
          <a:stretch/>
        </p:blipFill>
        <p:spPr>
          <a:xfrm>
            <a:off x="-11176" y="1"/>
            <a:ext cx="12192000" cy="6858001"/>
          </a:xfrm>
          <a:prstGeom prst="rect">
            <a:avLst/>
          </a:prstGeom>
        </p:spPr>
      </p:pic>
      <p:sp>
        <p:nvSpPr>
          <p:cNvPr id="13" name="Rectangle 12">
            <a:extLst>
              <a:ext uri="{FF2B5EF4-FFF2-40B4-BE49-F238E27FC236}">
                <a16:creationId xmlns:a16="http://schemas.microsoft.com/office/drawing/2014/main" xmlns="" id="{DF6ED04B-7F4C-4F07-A517-AFDEDDC76C07}"/>
              </a:ext>
            </a:extLst>
          </p:cNvPr>
          <p:cNvSpPr/>
          <p:nvPr userDrawn="1"/>
        </p:nvSpPr>
        <p:spPr>
          <a:xfrm>
            <a:off x="-11176" y="0"/>
            <a:ext cx="12192000" cy="685800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EF31D3CE-07AE-4C94-8046-8940EC8DBB6D}"/>
              </a:ext>
            </a:extLst>
          </p:cNvPr>
          <p:cNvSpPr/>
          <p:nvPr userDrawn="1"/>
        </p:nvSpPr>
        <p:spPr>
          <a:xfrm>
            <a:off x="-11176" y="0"/>
            <a:ext cx="6425624" cy="6858000"/>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TextBox 15">
            <a:extLst>
              <a:ext uri="{FF2B5EF4-FFF2-40B4-BE49-F238E27FC236}">
                <a16:creationId xmlns:a16="http://schemas.microsoft.com/office/drawing/2014/main" xmlns="" id="{6176F502-1970-456C-A23C-B13371545FE6}"/>
              </a:ext>
            </a:extLst>
          </p:cNvPr>
          <p:cNvSpPr txBox="1"/>
          <p:nvPr userDrawn="1"/>
        </p:nvSpPr>
        <p:spPr>
          <a:xfrm>
            <a:off x="7556269" y="6031167"/>
            <a:ext cx="3641389" cy="369332"/>
          </a:xfrm>
          <a:prstGeom prst="rect">
            <a:avLst/>
          </a:prstGeom>
          <a:noFill/>
        </p:spPr>
        <p:txBody>
          <a:bodyPr wrap="square" rtlCol="0">
            <a:spAutoFit/>
          </a:bodyPr>
          <a:lstStyle/>
          <a:p>
            <a:pPr algn="r"/>
            <a:r>
              <a:rPr lang="en-US" sz="1800" b="1" dirty="0">
                <a:solidFill>
                  <a:schemeClr val="tx1"/>
                </a:solidFill>
                <a:latin typeface="Segoe UI Semibold" panose="020B0702040204020203" pitchFamily="34" charset="0"/>
                <a:cs typeface="Segoe UI Semibold" panose="020B0702040204020203" pitchFamily="34" charset="0"/>
              </a:rPr>
              <a:t>#GlobalPowerPlatformBootcamp</a:t>
            </a:r>
          </a:p>
        </p:txBody>
      </p:sp>
      <p:sp>
        <p:nvSpPr>
          <p:cNvPr id="3" name="Text Placeholder 2">
            <a:extLst>
              <a:ext uri="{FF2B5EF4-FFF2-40B4-BE49-F238E27FC236}">
                <a16:creationId xmlns:a16="http://schemas.microsoft.com/office/drawing/2014/main" xmlns="" id="{9B44793B-6555-4ED2-B5ED-08C84874D0DA}"/>
              </a:ext>
            </a:extLst>
          </p:cNvPr>
          <p:cNvSpPr>
            <a:spLocks noGrp="1"/>
          </p:cNvSpPr>
          <p:nvPr>
            <p:ph type="body" idx="1" hasCustomPrompt="1"/>
          </p:nvPr>
        </p:nvSpPr>
        <p:spPr>
          <a:xfrm>
            <a:off x="831850" y="3300991"/>
            <a:ext cx="4587643" cy="131390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xmlns="" id="{5CE9DA8F-203A-4878-9548-861F52C6F246}"/>
              </a:ext>
            </a:extLst>
          </p:cNvPr>
          <p:cNvSpPr>
            <a:spLocks noGrp="1"/>
          </p:cNvSpPr>
          <p:nvPr>
            <p:ph type="title" hasCustomPrompt="1"/>
          </p:nvPr>
        </p:nvSpPr>
        <p:spPr>
          <a:xfrm>
            <a:off x="831850" y="540328"/>
            <a:ext cx="4928870" cy="2693324"/>
          </a:xfrm>
        </p:spPr>
        <p:txBody>
          <a:bodyPr anchor="b">
            <a:normAutofit/>
          </a:bodyPr>
          <a:lstStyle>
            <a:lvl1pPr>
              <a:defRPr sz="5400">
                <a:solidFill>
                  <a:schemeClr val="bg1"/>
                </a:solidFill>
              </a:defRPr>
            </a:lvl1pPr>
          </a:lstStyle>
          <a:p>
            <a:r>
              <a:rPr lang="en-US" dirty="0"/>
              <a:t>Presentation Title</a:t>
            </a:r>
          </a:p>
        </p:txBody>
      </p:sp>
      <p:pic>
        <p:nvPicPr>
          <p:cNvPr id="11" name="Picture 10">
            <a:extLst>
              <a:ext uri="{FF2B5EF4-FFF2-40B4-BE49-F238E27FC236}">
                <a16:creationId xmlns:a16="http://schemas.microsoft.com/office/drawing/2014/main" xmlns="" id="{96FB48DC-EA34-4D5E-B237-1072E8958DE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1850" y="5016126"/>
            <a:ext cx="1330325" cy="1384373"/>
          </a:xfrm>
          <a:prstGeom prst="rect">
            <a:avLst/>
          </a:prstGeom>
        </p:spPr>
      </p:pic>
    </p:spTree>
    <p:extLst>
      <p:ext uri="{BB962C8B-B14F-4D97-AF65-F5344CB8AC3E}">
        <p14:creationId xmlns:p14="http://schemas.microsoft.com/office/powerpoint/2010/main" val="180271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Ref idx="1003">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xmlns="" id="{3748518F-33D3-49EC-8113-D8C621711E7E}"/>
              </a:ext>
            </a:extLst>
          </p:cNvPr>
          <p:cNvSpPr>
            <a:spLocks noGrp="1"/>
          </p:cNvSpPr>
          <p:nvPr>
            <p:ph type="pic" sz="quarter" idx="10"/>
          </p:nvPr>
        </p:nvSpPr>
        <p:spPr bwMode="ltGray">
          <a:xfrm>
            <a:off x="6811620" y="0"/>
            <a:ext cx="5379415" cy="68580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10" name="Title 11">
            <a:extLst>
              <a:ext uri="{FF2B5EF4-FFF2-40B4-BE49-F238E27FC236}">
                <a16:creationId xmlns:a16="http://schemas.microsoft.com/office/drawing/2014/main" xmlns="" id="{2E8AEF51-F89E-4E34-997D-1CCC5B91B2C0}"/>
              </a:ext>
            </a:extLst>
          </p:cNvPr>
          <p:cNvSpPr>
            <a:spLocks noGrp="1"/>
          </p:cNvSpPr>
          <p:nvPr>
            <p:ph type="title" hasCustomPrompt="1"/>
          </p:nvPr>
        </p:nvSpPr>
        <p:spPr>
          <a:xfrm>
            <a:off x="717412" y="1204118"/>
            <a:ext cx="5378450" cy="1884363"/>
          </a:xfrm>
        </p:spPr>
        <p:txBody>
          <a:bodyPr anchor="t">
            <a:noAutofit/>
          </a:bodyPr>
          <a:lstStyle>
            <a:lvl1pPr>
              <a:defRPr sz="6600" b="0" cap="none" spc="0">
                <a:ln w="0"/>
                <a:solidFill>
                  <a:schemeClr val="tx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xmlns="" id="{147BC5EC-9BCC-4DB8-9927-D8FB56A7E1D1}"/>
              </a:ext>
            </a:extLst>
          </p:cNvPr>
          <p:cNvSpPr>
            <a:spLocks noGrp="1"/>
          </p:cNvSpPr>
          <p:nvPr>
            <p:ph type="body" sz="quarter" idx="11" hasCustomPrompt="1"/>
          </p:nvPr>
        </p:nvSpPr>
        <p:spPr>
          <a:xfrm>
            <a:off x="716722" y="3403600"/>
            <a:ext cx="5378795" cy="3021263"/>
          </a:xfrm>
        </p:spPr>
        <p:txBody>
          <a:bodyPr/>
          <a:lstStyle>
            <a:lvl1pPr>
              <a:defRPr/>
            </a:lvl1pPr>
            <a:lvl2pPr>
              <a:defRPr/>
            </a:lvl2pPr>
          </a:lstStyle>
          <a:p>
            <a:r>
              <a:rPr lang="en-US" dirty="0"/>
              <a:t>Introduce yourself</a:t>
            </a:r>
          </a:p>
        </p:txBody>
      </p:sp>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xmlns=""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99C4D0-E67D-431E-BC72-6EF4F6CC6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C24C5121-7410-4246-ADA3-6B8E3DB79483}"/>
              </a:ext>
            </a:extLst>
          </p:cNvPr>
          <p:cNvSpPr txBox="1"/>
          <p:nvPr userDrawn="1"/>
        </p:nvSpPr>
        <p:spPr>
          <a:xfrm>
            <a:off x="7298575" y="6031165"/>
            <a:ext cx="3910259"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sp>
        <p:nvSpPr>
          <p:cNvPr id="11" name="Title 1">
            <a:extLst>
              <a:ext uri="{FF2B5EF4-FFF2-40B4-BE49-F238E27FC236}">
                <a16:creationId xmlns:a16="http://schemas.microsoft.com/office/drawing/2014/main" xmlns=""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7" name="Picture 6">
            <a:extLst>
              <a:ext uri="{FF2B5EF4-FFF2-40B4-BE49-F238E27FC236}">
                <a16:creationId xmlns:a16="http://schemas.microsoft.com/office/drawing/2014/main" xmlns="" id="{4542F013-14EC-4C42-9D3B-AF710EF01F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166" y="5806136"/>
            <a:ext cx="787400" cy="819390"/>
          </a:xfrm>
          <a:prstGeom prst="rect">
            <a:avLst/>
          </a:prstGeom>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65005B1F-8328-4164-B84C-D9FD9044644F}"/>
              </a:ext>
            </a:extLst>
          </p:cNvPr>
          <p:cNvSpPr txBox="1"/>
          <p:nvPr userDrawn="1"/>
        </p:nvSpPr>
        <p:spPr>
          <a:xfrm>
            <a:off x="7365076" y="6031165"/>
            <a:ext cx="3843758"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 GlobalPowerPlatformBootcamp</a:t>
            </a:r>
          </a:p>
        </p:txBody>
      </p:sp>
      <p:sp>
        <p:nvSpPr>
          <p:cNvPr id="9" name="Title 1">
            <a:extLst>
              <a:ext uri="{FF2B5EF4-FFF2-40B4-BE49-F238E27FC236}">
                <a16:creationId xmlns:a16="http://schemas.microsoft.com/office/drawing/2014/main" xmlns=""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11" name="Picture 10">
            <a:extLst>
              <a:ext uri="{FF2B5EF4-FFF2-40B4-BE49-F238E27FC236}">
                <a16:creationId xmlns:a16="http://schemas.microsoft.com/office/drawing/2014/main" xmlns="" id="{ACA724A9-BAC3-45C6-B45C-E04361BA71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0900" y="5820395"/>
            <a:ext cx="758825" cy="789654"/>
          </a:xfrm>
          <a:prstGeom prst="rect">
            <a:avLst/>
          </a:prstGeom>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3336823-2743-4BB6-AEB8-0446CEEDA69D}"/>
              </a:ext>
            </a:extLst>
          </p:cNvPr>
          <p:cNvSpPr/>
          <p:nvPr userDrawn="1"/>
        </p:nvSpPr>
        <p:spPr>
          <a:xfrm>
            <a:off x="0" y="5903372"/>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xmlns=""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3FB5A0EE-4465-42FC-8867-34A4EEDD5FD3}"/>
              </a:ext>
            </a:extLst>
          </p:cNvPr>
          <p:cNvSpPr>
            <a:spLocks noGrp="1"/>
          </p:cNvSpPr>
          <p:nvPr>
            <p:ph type="ftr" sz="quarter" idx="3"/>
          </p:nvPr>
        </p:nvSpPr>
        <p:spPr>
          <a:xfrm>
            <a:off x="3908622" y="615788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xmlns="" id="{D2B25562-A34D-4D48-9643-4618184114C9}"/>
              </a:ext>
            </a:extLst>
          </p:cNvPr>
          <p:cNvSpPr txBox="1"/>
          <p:nvPr userDrawn="1"/>
        </p:nvSpPr>
        <p:spPr>
          <a:xfrm>
            <a:off x="7257011" y="6222237"/>
            <a:ext cx="3951823" cy="369332"/>
          </a:xfrm>
          <a:prstGeom prst="rect">
            <a:avLst/>
          </a:prstGeom>
          <a:noFill/>
        </p:spPr>
        <p:txBody>
          <a:bodyPr wrap="square" rtlCol="0">
            <a:spAutoFit/>
          </a:bodyPr>
          <a:lstStyle/>
          <a:p>
            <a:pPr algn="r"/>
            <a:r>
              <a:rPr lang="en-US" sz="1800" b="0" dirty="0">
                <a:solidFill>
                  <a:schemeClr val="bg1"/>
                </a:solidFill>
                <a:latin typeface="Segoe UI Semibold" panose="020B0702040204020203" pitchFamily="34" charset="0"/>
                <a:cs typeface="Segoe UI Semibold" panose="020B0702040204020203" pitchFamily="34" charset="0"/>
              </a:rPr>
              <a:t>#GlobalPowerPlatformBootcamp</a:t>
            </a:r>
          </a:p>
        </p:txBody>
      </p:sp>
      <p:pic>
        <p:nvPicPr>
          <p:cNvPr id="14" name="Picture 13">
            <a:extLst>
              <a:ext uri="{FF2B5EF4-FFF2-40B4-BE49-F238E27FC236}">
                <a16:creationId xmlns:a16="http://schemas.microsoft.com/office/drawing/2014/main" xmlns="" id="{B4E23DE3-9006-4871-9818-6A3B181A9AEE}"/>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38200" y="5954072"/>
            <a:ext cx="819916" cy="853227"/>
          </a:xfrm>
          <a:prstGeom prst="rect">
            <a:avLst/>
          </a:prstGeom>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66" r:id="rId4"/>
    <p:sldLayoutId id="2147483652" r:id="rId5"/>
    <p:sldLayoutId id="2147483653" r:id="rId6"/>
    <p:sldLayoutId id="2147483654" r:id="rId7"/>
    <p:sldLayoutId id="2147483655" r:id="rId8"/>
    <p:sldLayoutId id="2147483664" r:id="rId9"/>
    <p:sldLayoutId id="2147483665" r:id="rId10"/>
    <p:sldLayoutId id="2147483670" r:id="rId11"/>
    <p:sldLayoutId id="2147483671" r:id="rId12"/>
    <p:sldLayoutId id="2147483672" r:id="rId13"/>
    <p:sldLayoutId id="2147483674" r:id="rId14"/>
    <p:sldLayoutId id="2147483662" r:id="rId15"/>
    <p:sldLayoutId id="2147483661" r:id="rId16"/>
    <p:sldLayoutId id="2147483676" r:id="rId17"/>
    <p:sldLayoutId id="2147483669" r:id="rId18"/>
    <p:sldLayoutId id="2147483673" r:id="rId19"/>
    <p:sldLayoutId id="2147483656" r:id="rId20"/>
    <p:sldLayoutId id="2147483657" r:id="rId21"/>
    <p:sldLayoutId id="2147483658" r:id="rId22"/>
    <p:sldLayoutId id="214748365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owerplatformbootcamp.com/survey"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D5063C-B364-424F-A227-3DAD119088E2}"/>
              </a:ext>
            </a:extLst>
          </p:cNvPr>
          <p:cNvSpPr>
            <a:spLocks noGrp="1"/>
          </p:cNvSpPr>
          <p:nvPr>
            <p:ph type="title" idx="4294967295"/>
          </p:nvPr>
        </p:nvSpPr>
        <p:spPr>
          <a:xfrm>
            <a:off x="1262116" y="931785"/>
            <a:ext cx="4176713" cy="2381250"/>
          </a:xfrm>
        </p:spPr>
        <p:txBody>
          <a:bodyPr vert="horz" lIns="91440" tIns="45720" rIns="91440" bIns="0" rtlCol="0" anchor="b">
            <a:normAutofit/>
          </a:bodyPr>
          <a:lstStyle/>
          <a:p>
            <a:r>
              <a:rPr lang="en-US" sz="4100" dirty="0">
                <a:latin typeface="Gill Sans MT" panose="020B0502020104020203" pitchFamily="34" charset="0"/>
              </a:rPr>
              <a:t>GLOBAL POWER PLATFORM BOOTCAMP</a:t>
            </a:r>
          </a:p>
        </p:txBody>
      </p:sp>
      <p:pic>
        <p:nvPicPr>
          <p:cNvPr id="1026" name="Picture 2" descr="https://www.powerplatformbootcamp.com/LogoBootCamp.png">
            <a:extLst>
              <a:ext uri="{FF2B5EF4-FFF2-40B4-BE49-F238E27FC236}">
                <a16:creationId xmlns:a16="http://schemas.microsoft.com/office/drawing/2014/main" xmlns="" id="{DD9345C0-558B-45C5-A5D1-409C83142F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28016" y="729383"/>
            <a:ext cx="4018093" cy="41855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DE7437E5-643D-43CF-9EFE-510E23AB4E19}"/>
              </a:ext>
            </a:extLst>
          </p:cNvPr>
          <p:cNvSpPr txBox="1"/>
          <p:nvPr/>
        </p:nvSpPr>
        <p:spPr>
          <a:xfrm>
            <a:off x="1262116" y="3501506"/>
            <a:ext cx="4075729" cy="646331"/>
          </a:xfrm>
          <a:prstGeom prst="rect">
            <a:avLst/>
          </a:prstGeom>
          <a:noFill/>
        </p:spPr>
        <p:txBody>
          <a:bodyPr wrap="square" rtlCol="0">
            <a:spAutoFit/>
          </a:bodyPr>
          <a:lstStyle/>
          <a:p>
            <a:r>
              <a:rPr lang="en-CA" b="1" dirty="0"/>
              <a:t>Organized Globally, Held Locally</a:t>
            </a:r>
          </a:p>
          <a:p>
            <a:endParaRPr lang="en-CA" dirty="0"/>
          </a:p>
        </p:txBody>
      </p:sp>
      <p:sp>
        <p:nvSpPr>
          <p:cNvPr id="17" name="Rectangle 16">
            <a:extLst>
              <a:ext uri="{FF2B5EF4-FFF2-40B4-BE49-F238E27FC236}">
                <a16:creationId xmlns:a16="http://schemas.microsoft.com/office/drawing/2014/main" xmlns="" id="{39585232-FA53-4E4B-A4E8-B2BCDE46B309}"/>
              </a:ext>
            </a:extLst>
          </p:cNvPr>
          <p:cNvSpPr/>
          <p:nvPr/>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xmlns="" id="{8F781DF7-6301-4C0D-A21D-E2AD95B159D5}"/>
              </a:ext>
            </a:extLst>
          </p:cNvPr>
          <p:cNvSpPr/>
          <p:nvPr/>
        </p:nvSpPr>
        <p:spPr>
          <a:xfrm>
            <a:off x="0" y="6115049"/>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xmlns="" id="{2C3AE187-70B8-4E98-B93B-1E5C1A20E0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0611" y="6182358"/>
            <a:ext cx="615498" cy="615498"/>
          </a:xfrm>
          <a:prstGeom prst="rect">
            <a:avLst/>
          </a:prstGeom>
        </p:spPr>
      </p:pic>
      <p:cxnSp>
        <p:nvCxnSpPr>
          <p:cNvPr id="26" name="Straight Connector 25">
            <a:extLst>
              <a:ext uri="{FF2B5EF4-FFF2-40B4-BE49-F238E27FC236}">
                <a16:creationId xmlns:a16="http://schemas.microsoft.com/office/drawing/2014/main" xmlns="" id="{A2F06F10-D40F-4233-9375-2BF19B5110D2}"/>
              </a:ext>
            </a:extLst>
          </p:cNvPr>
          <p:cNvCxnSpPr>
            <a:cxnSpLocks/>
          </p:cNvCxnSpPr>
          <p:nvPr/>
        </p:nvCxnSpPr>
        <p:spPr>
          <a:xfrm>
            <a:off x="1396257"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xmlns="" id="{32400677-1433-4369-A53A-4F1A484D4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580" y="6241195"/>
            <a:ext cx="2402840" cy="502920"/>
          </a:xfrm>
          <a:prstGeom prst="rect">
            <a:avLst/>
          </a:prstGeom>
        </p:spPr>
      </p:pic>
      <p:pic>
        <p:nvPicPr>
          <p:cNvPr id="13" name="Picture 12" descr="A picture containing room, drawing&#10;&#10;Description automatically generated">
            <a:extLst>
              <a:ext uri="{FF2B5EF4-FFF2-40B4-BE49-F238E27FC236}">
                <a16:creationId xmlns:a16="http://schemas.microsoft.com/office/drawing/2014/main" xmlns="" id="{AC30691E-C3D6-45EE-810A-9C11B1858A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257" y="6166484"/>
            <a:ext cx="640080" cy="640080"/>
          </a:xfrm>
          <a:prstGeom prst="rect">
            <a:avLst/>
          </a:prstGeom>
        </p:spPr>
      </p:pic>
    </p:spTree>
    <p:extLst>
      <p:ext uri="{BB962C8B-B14F-4D97-AF65-F5344CB8AC3E}">
        <p14:creationId xmlns:p14="http://schemas.microsoft.com/office/powerpoint/2010/main" val="10818103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F540C-63D9-4102-9168-DD270C7DEE76}"/>
              </a:ext>
            </a:extLst>
          </p:cNvPr>
          <p:cNvSpPr>
            <a:spLocks noGrp="1"/>
          </p:cNvSpPr>
          <p:nvPr>
            <p:ph type="title"/>
          </p:nvPr>
        </p:nvSpPr>
        <p:spPr>
          <a:xfrm>
            <a:off x="0" y="8035"/>
            <a:ext cx="12192000" cy="704484"/>
          </a:xfrm>
        </p:spPr>
        <p:txBody>
          <a:bodyPr>
            <a:normAutofit/>
          </a:bodyPr>
          <a:lstStyle/>
          <a:p>
            <a:r>
              <a:rPr lang="en-US" sz="3200" dirty="0"/>
              <a:t>Test </a:t>
            </a:r>
            <a:r>
              <a:rPr lang="en-US" sz="3200" dirty="0" smtClean="0"/>
              <a:t>Studio landing page</a:t>
            </a:r>
            <a:endParaRPr lang="en-US" sz="3200" dirty="0"/>
          </a:p>
        </p:txBody>
      </p:sp>
      <p:sp>
        <p:nvSpPr>
          <p:cNvPr id="3" name="Content Placeholder 2">
            <a:extLst>
              <a:ext uri="{FF2B5EF4-FFF2-40B4-BE49-F238E27FC236}">
                <a16:creationId xmlns:a16="http://schemas.microsoft.com/office/drawing/2014/main" xmlns="" id="{2B258DCE-7C48-4DD8-AE50-AF69CD5ACED3}"/>
              </a:ext>
            </a:extLst>
          </p:cNvPr>
          <p:cNvSpPr>
            <a:spLocks noGrp="1"/>
          </p:cNvSpPr>
          <p:nvPr>
            <p:ph idx="1"/>
          </p:nvPr>
        </p:nvSpPr>
        <p:spPr>
          <a:xfrm>
            <a:off x="838200" y="1395168"/>
            <a:ext cx="10515600" cy="4351338"/>
          </a:xfrm>
        </p:spPr>
        <p:txBody>
          <a:bodyPr>
            <a:normAutofit/>
          </a:bodyPr>
          <a:lstStyle/>
          <a:p>
            <a:pPr marL="0" indent="0">
              <a:buNone/>
            </a:pPr>
            <a:r>
              <a:rPr lang="en-US" sz="1800" dirty="0"/>
              <a:t>.</a:t>
            </a:r>
          </a:p>
          <a:p>
            <a:pPr marL="0" indent="0">
              <a:buNone/>
            </a:pPr>
            <a:endParaRPr lang="en-US" sz="2400" dirty="0"/>
          </a:p>
        </p:txBody>
      </p:sp>
      <p:pic>
        <p:nvPicPr>
          <p:cNvPr id="5" name="Picture 4" descr="A screenshot of a cell phone&#10;&#10;Description automatically generated">
            <a:extLst>
              <a:ext uri="{FF2B5EF4-FFF2-40B4-BE49-F238E27FC236}">
                <a16:creationId xmlns:a16="http://schemas.microsoft.com/office/drawing/2014/main" xmlns="" id="{F97F3A2D-0DE4-413B-AE0E-8E31B29419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911" y="890649"/>
            <a:ext cx="8871863" cy="476966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677234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F540C-63D9-4102-9168-DD270C7DEE76}"/>
              </a:ext>
            </a:extLst>
          </p:cNvPr>
          <p:cNvSpPr>
            <a:spLocks noGrp="1"/>
          </p:cNvSpPr>
          <p:nvPr>
            <p:ph type="title"/>
          </p:nvPr>
        </p:nvSpPr>
        <p:spPr>
          <a:xfrm>
            <a:off x="0" y="8035"/>
            <a:ext cx="12192000" cy="466978"/>
          </a:xfrm>
        </p:spPr>
        <p:txBody>
          <a:bodyPr>
            <a:noAutofit/>
          </a:bodyPr>
          <a:lstStyle/>
          <a:p>
            <a:r>
              <a:rPr lang="en-US" sz="3200" dirty="0"/>
              <a:t>Creating a new test case</a:t>
            </a:r>
          </a:p>
        </p:txBody>
      </p:sp>
      <p:sp>
        <p:nvSpPr>
          <p:cNvPr id="3" name="Content Placeholder 2">
            <a:extLst>
              <a:ext uri="{FF2B5EF4-FFF2-40B4-BE49-F238E27FC236}">
                <a16:creationId xmlns:a16="http://schemas.microsoft.com/office/drawing/2014/main" xmlns="" id="{2B258DCE-7C48-4DD8-AE50-AF69CD5ACED3}"/>
              </a:ext>
            </a:extLst>
          </p:cNvPr>
          <p:cNvSpPr>
            <a:spLocks noGrp="1"/>
          </p:cNvSpPr>
          <p:nvPr>
            <p:ph idx="1"/>
          </p:nvPr>
        </p:nvSpPr>
        <p:spPr>
          <a:xfrm>
            <a:off x="838200" y="1395168"/>
            <a:ext cx="10515600" cy="4351338"/>
          </a:xfrm>
        </p:spPr>
        <p:txBody>
          <a:bodyPr>
            <a:normAutofit/>
          </a:bodyPr>
          <a:lstStyle/>
          <a:p>
            <a:pPr marL="0" indent="0">
              <a:buNone/>
            </a:pPr>
            <a:r>
              <a:rPr lang="en-US" sz="1800" dirty="0"/>
              <a:t>.</a:t>
            </a:r>
          </a:p>
          <a:p>
            <a:pPr marL="0" indent="0">
              <a:buNone/>
            </a:pPr>
            <a:endParaRPr lang="en-US" sz="2400" dirty="0"/>
          </a:p>
        </p:txBody>
      </p:sp>
      <p:pic>
        <p:nvPicPr>
          <p:cNvPr id="3078" name="Picture 6">
            <a:extLst>
              <a:ext uri="{FF2B5EF4-FFF2-40B4-BE49-F238E27FC236}">
                <a16:creationId xmlns:a16="http://schemas.microsoft.com/office/drawing/2014/main" xmlns="" id="{6411EFDD-F749-4DE0-B57D-F481B021D50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62413" y="627429"/>
            <a:ext cx="7842142" cy="511907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0327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F540C-63D9-4102-9168-DD270C7DEE76}"/>
              </a:ext>
            </a:extLst>
          </p:cNvPr>
          <p:cNvSpPr>
            <a:spLocks noGrp="1"/>
          </p:cNvSpPr>
          <p:nvPr>
            <p:ph type="title"/>
          </p:nvPr>
        </p:nvSpPr>
        <p:spPr>
          <a:xfrm>
            <a:off x="154379" y="189236"/>
            <a:ext cx="12192000" cy="466978"/>
          </a:xfrm>
        </p:spPr>
        <p:txBody>
          <a:bodyPr>
            <a:noAutofit/>
          </a:bodyPr>
          <a:lstStyle/>
          <a:p>
            <a:r>
              <a:rPr lang="en-US" sz="3200" dirty="0"/>
              <a:t>Detecting problems in the app</a:t>
            </a:r>
          </a:p>
        </p:txBody>
      </p:sp>
      <p:sp>
        <p:nvSpPr>
          <p:cNvPr id="3" name="Content Placeholder 2">
            <a:extLst>
              <a:ext uri="{FF2B5EF4-FFF2-40B4-BE49-F238E27FC236}">
                <a16:creationId xmlns:a16="http://schemas.microsoft.com/office/drawing/2014/main" xmlns="" id="{2B258DCE-7C48-4DD8-AE50-AF69CD5ACED3}"/>
              </a:ext>
            </a:extLst>
          </p:cNvPr>
          <p:cNvSpPr>
            <a:spLocks noGrp="1"/>
          </p:cNvSpPr>
          <p:nvPr>
            <p:ph idx="1"/>
          </p:nvPr>
        </p:nvSpPr>
        <p:spPr>
          <a:xfrm>
            <a:off x="838200" y="1395168"/>
            <a:ext cx="10515600" cy="4351338"/>
          </a:xfrm>
        </p:spPr>
        <p:txBody>
          <a:bodyPr>
            <a:normAutofit/>
          </a:bodyPr>
          <a:lstStyle/>
          <a:p>
            <a:pPr marL="0" indent="0">
              <a:buNone/>
            </a:pPr>
            <a:r>
              <a:rPr lang="en-US" sz="1800" dirty="0"/>
              <a:t>.</a:t>
            </a:r>
          </a:p>
          <a:p>
            <a:pPr marL="0" indent="0">
              <a:buNone/>
            </a:pPr>
            <a:endParaRPr lang="en-US" sz="2400" dirty="0"/>
          </a:p>
        </p:txBody>
      </p:sp>
      <p:pic>
        <p:nvPicPr>
          <p:cNvPr id="4098" name="Picture 2">
            <a:extLst>
              <a:ext uri="{FF2B5EF4-FFF2-40B4-BE49-F238E27FC236}">
                <a16:creationId xmlns:a16="http://schemas.microsoft.com/office/drawing/2014/main" xmlns="" id="{8ADE03CB-E7A5-4164-8C42-6ED12723A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18" y="929303"/>
            <a:ext cx="9753600" cy="45243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896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F540C-63D9-4102-9168-DD270C7DEE76}"/>
              </a:ext>
            </a:extLst>
          </p:cNvPr>
          <p:cNvSpPr>
            <a:spLocks noGrp="1"/>
          </p:cNvSpPr>
          <p:nvPr>
            <p:ph type="title"/>
          </p:nvPr>
        </p:nvSpPr>
        <p:spPr>
          <a:xfrm>
            <a:off x="109728" y="109728"/>
            <a:ext cx="11740896" cy="963168"/>
          </a:xfrm>
        </p:spPr>
        <p:txBody>
          <a:bodyPr>
            <a:noAutofit/>
          </a:bodyPr>
          <a:lstStyle/>
          <a:p>
            <a:r>
              <a:rPr lang="en-US" sz="3000" dirty="0"/>
              <a:t>Log telemetry for your Apps using Azure Application Insights</a:t>
            </a:r>
            <a:endParaRPr lang="en-US" sz="3000" dirty="0"/>
          </a:p>
        </p:txBody>
      </p:sp>
      <p:sp>
        <p:nvSpPr>
          <p:cNvPr id="3" name="Content Placeholder 2">
            <a:extLst>
              <a:ext uri="{FF2B5EF4-FFF2-40B4-BE49-F238E27FC236}">
                <a16:creationId xmlns:a16="http://schemas.microsoft.com/office/drawing/2014/main" xmlns="" id="{2B258DCE-7C48-4DD8-AE50-AF69CD5ACED3}"/>
              </a:ext>
            </a:extLst>
          </p:cNvPr>
          <p:cNvSpPr>
            <a:spLocks noGrp="1"/>
          </p:cNvSpPr>
          <p:nvPr>
            <p:ph idx="1"/>
          </p:nvPr>
        </p:nvSpPr>
        <p:spPr>
          <a:xfrm>
            <a:off x="256032" y="1072896"/>
            <a:ext cx="11594592" cy="4706112"/>
          </a:xfrm>
        </p:spPr>
        <p:txBody>
          <a:bodyPr>
            <a:normAutofit/>
          </a:bodyPr>
          <a:lstStyle/>
          <a:p>
            <a:r>
              <a:rPr lang="en-US" sz="2400" dirty="0"/>
              <a:t>Would you like to know </a:t>
            </a:r>
            <a:r>
              <a:rPr lang="en-US" sz="2400" dirty="0" smtClean="0"/>
              <a:t>how </a:t>
            </a:r>
            <a:r>
              <a:rPr lang="en-US" sz="2400" dirty="0"/>
              <a:t>many people are using your </a:t>
            </a:r>
            <a:r>
              <a:rPr lang="en-US" sz="2400" dirty="0" smtClean="0"/>
              <a:t>App ?</a:t>
            </a:r>
          </a:p>
          <a:p>
            <a:r>
              <a:rPr lang="en-US" sz="2400" dirty="0"/>
              <a:t>where they are accessing it </a:t>
            </a:r>
            <a:r>
              <a:rPr lang="en-US" sz="2400" dirty="0" smtClean="0"/>
              <a:t>from ?</a:t>
            </a:r>
          </a:p>
          <a:p>
            <a:r>
              <a:rPr lang="en-US" sz="2400" dirty="0"/>
              <a:t>what screens are most </a:t>
            </a:r>
            <a:r>
              <a:rPr lang="en-US" sz="2400" dirty="0" smtClean="0"/>
              <a:t>visited ?</a:t>
            </a:r>
          </a:p>
          <a:p>
            <a:r>
              <a:rPr lang="en-US" sz="2400" dirty="0"/>
              <a:t>the devices or browsers that are most popular</a:t>
            </a:r>
            <a:r>
              <a:rPr lang="en-US" sz="2400" dirty="0" smtClean="0"/>
              <a:t>?</a:t>
            </a:r>
          </a:p>
          <a:p>
            <a:r>
              <a:rPr lang="en-US" sz="2400" dirty="0"/>
              <a:t>maybe you want to monitor all errors presented to your users, and using this data, get automatically alerted if errors suddenly increase</a:t>
            </a:r>
            <a:r>
              <a:rPr lang="en-US" sz="2400" dirty="0" smtClean="0"/>
              <a:t>?</a:t>
            </a:r>
          </a:p>
          <a:p>
            <a:endParaRPr lang="en-US" sz="2400" dirty="0"/>
          </a:p>
          <a:p>
            <a:r>
              <a:rPr lang="en-US" sz="2400" dirty="0">
                <a:solidFill>
                  <a:srgbClr val="0070C0"/>
                </a:solidFill>
              </a:rPr>
              <a:t>With your app connected to Azure Applications Insights, you can now begin to gather this information to help you drive better business decisions and improve the quality of your apps</a:t>
            </a:r>
            <a:r>
              <a:rPr lang="en-US" sz="2400" dirty="0"/>
              <a:t>.</a:t>
            </a:r>
            <a:endParaRPr lang="en-US" sz="2400" dirty="0"/>
          </a:p>
        </p:txBody>
      </p:sp>
    </p:spTree>
    <p:extLst>
      <p:ext uri="{BB962C8B-B14F-4D97-AF65-F5344CB8AC3E}">
        <p14:creationId xmlns:p14="http://schemas.microsoft.com/office/powerpoint/2010/main" val="31782559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F540C-63D9-4102-9168-DD270C7DEE76}"/>
              </a:ext>
            </a:extLst>
          </p:cNvPr>
          <p:cNvSpPr>
            <a:spLocks noGrp="1"/>
          </p:cNvSpPr>
          <p:nvPr>
            <p:ph type="title"/>
          </p:nvPr>
        </p:nvSpPr>
        <p:spPr>
          <a:xfrm>
            <a:off x="36576" y="0"/>
            <a:ext cx="11740896" cy="585216"/>
          </a:xfrm>
        </p:spPr>
        <p:txBody>
          <a:bodyPr>
            <a:noAutofit/>
          </a:bodyPr>
          <a:lstStyle/>
          <a:p>
            <a:r>
              <a:rPr lang="en-US" sz="3000" dirty="0"/>
              <a:t>Create an Application Insights resource</a:t>
            </a:r>
            <a:endParaRPr lang="en-US" sz="3000" dirty="0"/>
          </a:p>
        </p:txBody>
      </p:sp>
      <p:sp>
        <p:nvSpPr>
          <p:cNvPr id="3" name="Content Placeholder 2">
            <a:extLst>
              <a:ext uri="{FF2B5EF4-FFF2-40B4-BE49-F238E27FC236}">
                <a16:creationId xmlns:a16="http://schemas.microsoft.com/office/drawing/2014/main" xmlns="" id="{2B258DCE-7C48-4DD8-AE50-AF69CD5ACED3}"/>
              </a:ext>
            </a:extLst>
          </p:cNvPr>
          <p:cNvSpPr>
            <a:spLocks noGrp="1"/>
          </p:cNvSpPr>
          <p:nvPr>
            <p:ph idx="1"/>
          </p:nvPr>
        </p:nvSpPr>
        <p:spPr>
          <a:xfrm>
            <a:off x="109728" y="585216"/>
            <a:ext cx="11594592" cy="4706112"/>
          </a:xfrm>
        </p:spPr>
        <p:txBody>
          <a:bodyPr>
            <a:normAutofit/>
          </a:bodyPr>
          <a:lstStyle/>
          <a:p>
            <a:r>
              <a:rPr lang="en-US" sz="1600" dirty="0"/>
              <a:t>Sign in to the Azure portal, and create an Application Insights resource</a:t>
            </a:r>
            <a:r>
              <a:rPr lang="en-US" sz="1600" dirty="0" smtClean="0"/>
              <a:t>:</a:t>
            </a:r>
          </a:p>
          <a:p>
            <a:endParaRPr lang="en-US" sz="2400" dirty="0" smtClean="0"/>
          </a:p>
        </p:txBody>
      </p:sp>
      <p:pic>
        <p:nvPicPr>
          <p:cNvPr id="1026" name="Picture 2" descr="Click the + sign in the upper left corner. Select Developer Tools followed by Application Insigh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07" y="925736"/>
            <a:ext cx="3904361" cy="485968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Enter values into required fields, and then select &quot;review + creat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091" y="925735"/>
            <a:ext cx="5563060" cy="485968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722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B258DCE-7C48-4DD8-AE50-AF69CD5ACED3}"/>
              </a:ext>
            </a:extLst>
          </p:cNvPr>
          <p:cNvSpPr>
            <a:spLocks noGrp="1"/>
          </p:cNvSpPr>
          <p:nvPr>
            <p:ph idx="1"/>
          </p:nvPr>
        </p:nvSpPr>
        <p:spPr>
          <a:xfrm>
            <a:off x="219456" y="353568"/>
            <a:ext cx="11594592" cy="4706112"/>
          </a:xfrm>
        </p:spPr>
        <p:txBody>
          <a:bodyPr>
            <a:normAutofit/>
          </a:bodyPr>
          <a:lstStyle/>
          <a:p>
            <a:r>
              <a:rPr lang="en-US" sz="2100" dirty="0"/>
              <a:t>After you create your App Insights resource, you are going to need the instrumentation key so copy or take a note of this value.</a:t>
            </a:r>
            <a:endParaRPr lang="en-US" sz="2100" dirty="0"/>
          </a:p>
        </p:txBody>
      </p:sp>
      <p:pic>
        <p:nvPicPr>
          <p:cNvPr id="2050" name="Picture 2" descr="https://powerappsblogscdn.azureedge.net/wp-content/uploads/2020/02/AIInstrumentationKey-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953" y="1297560"/>
            <a:ext cx="10339841" cy="410349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465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F540C-63D9-4102-9168-DD270C7DEE76}"/>
              </a:ext>
            </a:extLst>
          </p:cNvPr>
          <p:cNvSpPr>
            <a:spLocks noGrp="1"/>
          </p:cNvSpPr>
          <p:nvPr>
            <p:ph type="title"/>
          </p:nvPr>
        </p:nvSpPr>
        <p:spPr>
          <a:xfrm>
            <a:off x="109728" y="109728"/>
            <a:ext cx="11740896" cy="963168"/>
          </a:xfrm>
        </p:spPr>
        <p:txBody>
          <a:bodyPr>
            <a:noAutofit/>
          </a:bodyPr>
          <a:lstStyle/>
          <a:p>
            <a:r>
              <a:rPr lang="en-US" sz="3000" dirty="0"/>
              <a:t>Connect your app to Application Insights</a:t>
            </a:r>
            <a:endParaRPr lang="en-US" sz="3000" dirty="0"/>
          </a:p>
        </p:txBody>
      </p:sp>
      <p:sp>
        <p:nvSpPr>
          <p:cNvPr id="3" name="Content Placeholder 2">
            <a:extLst>
              <a:ext uri="{FF2B5EF4-FFF2-40B4-BE49-F238E27FC236}">
                <a16:creationId xmlns:a16="http://schemas.microsoft.com/office/drawing/2014/main" xmlns="" id="{2B258DCE-7C48-4DD8-AE50-AF69CD5ACED3}"/>
              </a:ext>
            </a:extLst>
          </p:cNvPr>
          <p:cNvSpPr>
            <a:spLocks noGrp="1"/>
          </p:cNvSpPr>
          <p:nvPr>
            <p:ph idx="1"/>
          </p:nvPr>
        </p:nvSpPr>
        <p:spPr>
          <a:xfrm>
            <a:off x="256032" y="1072896"/>
            <a:ext cx="11594592" cy="4706112"/>
          </a:xfrm>
        </p:spPr>
        <p:txBody>
          <a:bodyPr>
            <a:normAutofit/>
          </a:bodyPr>
          <a:lstStyle/>
          <a:p>
            <a:r>
              <a:rPr lang="en-US" sz="2000" dirty="0"/>
              <a:t>Open your app and the select the App object. In the App object panel, update the Instrumentation key property to your Azure App Insights instrumentation key. After you update the instrumentation key, save and publish your app</a:t>
            </a:r>
            <a:r>
              <a:rPr lang="en-US" sz="2000" dirty="0" smtClean="0"/>
              <a:t>.</a:t>
            </a:r>
          </a:p>
          <a:p>
            <a:endParaRPr lang="en-US" sz="2000" dirty="0"/>
          </a:p>
          <a:p>
            <a:endParaRPr lang="en-US" sz="2000" dirty="0"/>
          </a:p>
        </p:txBody>
      </p:sp>
      <p:pic>
        <p:nvPicPr>
          <p:cNvPr id="3074" name="Picture 2" descr="https://powerappsblogscdn.azureedge.net/wp-content/uploads/2020/02/AIKey-300x2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1911" y="2133600"/>
            <a:ext cx="4681728" cy="351129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410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B258DCE-7C48-4DD8-AE50-AF69CD5ACED3}"/>
              </a:ext>
            </a:extLst>
          </p:cNvPr>
          <p:cNvSpPr>
            <a:spLocks noGrp="1"/>
          </p:cNvSpPr>
          <p:nvPr>
            <p:ph idx="1"/>
          </p:nvPr>
        </p:nvSpPr>
        <p:spPr>
          <a:xfrm>
            <a:off x="0" y="0"/>
            <a:ext cx="11996928" cy="5839968"/>
          </a:xfrm>
        </p:spPr>
        <p:txBody>
          <a:bodyPr>
            <a:normAutofit/>
          </a:bodyPr>
          <a:lstStyle/>
          <a:p>
            <a:r>
              <a:rPr lang="en-US" sz="2000" dirty="0"/>
              <a:t>Great! That’s all you need to start gathering telemetry for the app!</a:t>
            </a:r>
            <a:endParaRPr lang="en-US" sz="2000" dirty="0"/>
          </a:p>
          <a:p>
            <a:endParaRPr lang="en-US" sz="2000" dirty="0"/>
          </a:p>
        </p:txBody>
      </p:sp>
      <p:pic>
        <p:nvPicPr>
          <p:cNvPr id="4098" name="Picture 2" descr="https://powerappsblogscdn.azureedge.net/wp-content/uploads/2020/02/AppInsight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75524" y="508828"/>
            <a:ext cx="9270556" cy="5303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2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06112" y="2852928"/>
            <a:ext cx="2535936" cy="621792"/>
          </a:xfrm>
        </p:spPr>
        <p:txBody>
          <a:bodyPr>
            <a:normAutofit fontScale="90000"/>
          </a:bodyPr>
          <a:lstStyle/>
          <a:p>
            <a:r>
              <a:rPr lang="en-US" dirty="0" smtClean="0"/>
              <a:t>Demo</a:t>
            </a:r>
            <a:endParaRPr lang="en-US" dirty="0"/>
          </a:p>
        </p:txBody>
      </p:sp>
    </p:spTree>
    <p:extLst>
      <p:ext uri="{BB962C8B-B14F-4D97-AF65-F5344CB8AC3E}">
        <p14:creationId xmlns:p14="http://schemas.microsoft.com/office/powerpoint/2010/main" val="4167471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F540C-63D9-4102-9168-DD270C7DEE76}"/>
              </a:ext>
            </a:extLst>
          </p:cNvPr>
          <p:cNvSpPr>
            <a:spLocks noGrp="1"/>
          </p:cNvSpPr>
          <p:nvPr>
            <p:ph type="title"/>
          </p:nvPr>
        </p:nvSpPr>
        <p:spPr>
          <a:xfrm>
            <a:off x="960120" y="0"/>
            <a:ext cx="10515600" cy="1030042"/>
          </a:xfrm>
        </p:spPr>
        <p:txBody>
          <a:bodyPr/>
          <a:lstStyle/>
          <a:p>
            <a:r>
              <a:rPr lang="en-US" dirty="0"/>
              <a:t>References</a:t>
            </a:r>
          </a:p>
        </p:txBody>
      </p:sp>
      <p:sp>
        <p:nvSpPr>
          <p:cNvPr id="3" name="Content Placeholder 2">
            <a:extLst>
              <a:ext uri="{FF2B5EF4-FFF2-40B4-BE49-F238E27FC236}">
                <a16:creationId xmlns:a16="http://schemas.microsoft.com/office/drawing/2014/main" xmlns="" id="{2B258DCE-7C48-4DD8-AE50-AF69CD5ACED3}"/>
              </a:ext>
            </a:extLst>
          </p:cNvPr>
          <p:cNvSpPr>
            <a:spLocks noGrp="1"/>
          </p:cNvSpPr>
          <p:nvPr>
            <p:ph idx="1"/>
          </p:nvPr>
        </p:nvSpPr>
        <p:spPr>
          <a:xfrm>
            <a:off x="960120" y="1030042"/>
            <a:ext cx="10515600" cy="4301936"/>
          </a:xfrm>
        </p:spPr>
        <p:txBody>
          <a:bodyPr>
            <a:normAutofit fontScale="25000" lnSpcReduction="20000"/>
          </a:bodyPr>
          <a:lstStyle/>
          <a:p>
            <a:r>
              <a:rPr lang="en-US" sz="7200" dirty="0"/>
              <a:t>PowerApps Overview Documentation:</a:t>
            </a:r>
          </a:p>
          <a:p>
            <a:pPr marL="0" indent="0">
              <a:buNone/>
            </a:pPr>
            <a:r>
              <a:rPr lang="en-US" sz="7200" dirty="0"/>
              <a:t>    </a:t>
            </a:r>
            <a:r>
              <a:rPr lang="en-US" sz="5600" dirty="0">
                <a:solidFill>
                  <a:srgbClr val="9E3E2E"/>
                </a:solidFill>
              </a:rPr>
              <a:t>https://docs.microsoft.com/en-us/powerapps/powerapps-overview</a:t>
            </a:r>
          </a:p>
          <a:p>
            <a:endParaRPr lang="en-US" sz="7200" dirty="0"/>
          </a:p>
          <a:p>
            <a:r>
              <a:rPr lang="en-US" sz="7200" dirty="0"/>
              <a:t>PowerApps Formula References:</a:t>
            </a:r>
          </a:p>
          <a:p>
            <a:pPr marL="0" indent="0">
              <a:buNone/>
            </a:pPr>
            <a:r>
              <a:rPr lang="en-US" sz="7200" dirty="0"/>
              <a:t>  </a:t>
            </a:r>
            <a:r>
              <a:rPr lang="en-US" sz="5600" dirty="0"/>
              <a:t> </a:t>
            </a:r>
            <a:r>
              <a:rPr lang="en-US" sz="5600" dirty="0">
                <a:solidFill>
                  <a:srgbClr val="9E3E2E"/>
                </a:solidFill>
              </a:rPr>
              <a:t>https://docs.microsoft.com/en-us/powerapps/maker/canvas-apps/formula-reference</a:t>
            </a:r>
          </a:p>
          <a:p>
            <a:pPr marL="0" indent="0">
              <a:buNone/>
            </a:pPr>
            <a:endParaRPr lang="en-US" sz="7200" dirty="0"/>
          </a:p>
          <a:p>
            <a:r>
              <a:rPr lang="en-US" sz="7200" dirty="0"/>
              <a:t>PowerApps and Microsoft Flow: Learning Resources: </a:t>
            </a:r>
          </a:p>
          <a:p>
            <a:pPr marL="0" indent="0">
              <a:buNone/>
            </a:pPr>
            <a:r>
              <a:rPr lang="en-US" sz="7200" dirty="0"/>
              <a:t>   </a:t>
            </a:r>
            <a:r>
              <a:rPr lang="en-US" sz="5600" dirty="0">
                <a:solidFill>
                  <a:srgbClr val="9E3E2E"/>
                </a:solidFill>
              </a:rPr>
              <a:t>https://powerapps.microsoft.com/en-us/blog/microsoft-powerapps-learning-resources/</a:t>
            </a:r>
          </a:p>
          <a:p>
            <a:pPr marL="0" indent="0">
              <a:buNone/>
            </a:pPr>
            <a:r>
              <a:rPr lang="en-US" sz="5600" dirty="0">
                <a:solidFill>
                  <a:srgbClr val="9E3E2E"/>
                </a:solidFill>
              </a:rPr>
              <a:t>    https://powerapps.microsoft.com/en-us/blog/introducing-test-studio-to-build-end-to-end-tests-and-maintain-your-app-quality/</a:t>
            </a:r>
          </a:p>
          <a:p>
            <a:endParaRPr lang="en-US" sz="7200" dirty="0" smtClean="0"/>
          </a:p>
          <a:p>
            <a:r>
              <a:rPr lang="en-US" sz="7200" dirty="0" smtClean="0"/>
              <a:t>PowerApps </a:t>
            </a:r>
            <a:r>
              <a:rPr lang="en-US" sz="7200" dirty="0"/>
              <a:t>- Learn more through tutorials and demos:</a:t>
            </a:r>
          </a:p>
          <a:p>
            <a:pPr marL="0" indent="0">
              <a:buNone/>
            </a:pPr>
            <a:r>
              <a:rPr lang="en-US" sz="7200" dirty="0"/>
              <a:t>    </a:t>
            </a:r>
            <a:r>
              <a:rPr lang="en-US" sz="5600" dirty="0">
                <a:solidFill>
                  <a:srgbClr val="9E3E2E"/>
                </a:solidFill>
              </a:rPr>
              <a:t>https://powerusers.microsoft.com/t5/Community-Video-Gallery/bd-p/VideoGallery</a:t>
            </a:r>
          </a:p>
          <a:p>
            <a:pPr marL="0" indent="0">
              <a:buNone/>
            </a:pPr>
            <a:endParaRPr lang="en-US" sz="7200" dirty="0"/>
          </a:p>
          <a:p>
            <a:endParaRPr lang="en-US" sz="7200" dirty="0"/>
          </a:p>
          <a:p>
            <a:pPr marL="0" indent="0">
              <a:buNone/>
            </a:pPr>
            <a:endParaRPr lang="en-US" dirty="0"/>
          </a:p>
          <a:p>
            <a:pPr marL="0" indent="0">
              <a:buNone/>
            </a:pPr>
            <a:r>
              <a:rPr lang="en-US" sz="2400" dirty="0"/>
              <a:t>     </a:t>
            </a:r>
          </a:p>
        </p:txBody>
      </p:sp>
    </p:spTree>
    <p:extLst>
      <p:ext uri="{BB962C8B-B14F-4D97-AF65-F5344CB8AC3E}">
        <p14:creationId xmlns:p14="http://schemas.microsoft.com/office/powerpoint/2010/main" val="1181713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D5063C-B364-424F-A227-3DAD119088E2}"/>
              </a:ext>
            </a:extLst>
          </p:cNvPr>
          <p:cNvSpPr>
            <a:spLocks noGrp="1"/>
          </p:cNvSpPr>
          <p:nvPr>
            <p:ph type="title"/>
          </p:nvPr>
        </p:nvSpPr>
        <p:spPr>
          <a:xfrm>
            <a:off x="268224" y="256032"/>
            <a:ext cx="5974080" cy="2157984"/>
          </a:xfrm>
        </p:spPr>
        <p:txBody>
          <a:bodyPr>
            <a:normAutofit fontScale="90000"/>
          </a:bodyPr>
          <a:lstStyle/>
          <a:p>
            <a:r>
              <a:rPr lang="en-US" dirty="0">
                <a:latin typeface="Calibri" panose="020F0502020204030204" pitchFamily="34" charset="0"/>
                <a:cs typeface="Arial" panose="020B0604020202020204" pitchFamily="34" charset="0"/>
              </a:rPr>
              <a:t>A Deep Dive into PowerApps and Power Automate</a:t>
            </a:r>
          </a:p>
        </p:txBody>
      </p:sp>
      <p:sp>
        <p:nvSpPr>
          <p:cNvPr id="3" name="Text Placeholder 2">
            <a:extLst>
              <a:ext uri="{FF2B5EF4-FFF2-40B4-BE49-F238E27FC236}">
                <a16:creationId xmlns:a16="http://schemas.microsoft.com/office/drawing/2014/main" xmlns="" id="{CF52DC3E-95D3-440B-91B8-7B2F5521EA61}"/>
              </a:ext>
            </a:extLst>
          </p:cNvPr>
          <p:cNvSpPr>
            <a:spLocks noGrp="1"/>
          </p:cNvSpPr>
          <p:nvPr>
            <p:ph type="body" idx="1"/>
          </p:nvPr>
        </p:nvSpPr>
        <p:spPr>
          <a:xfrm>
            <a:off x="268224" y="2679199"/>
            <a:ext cx="4587643" cy="1313909"/>
          </a:xfrm>
        </p:spPr>
        <p:txBody>
          <a:bodyPr/>
          <a:lstStyle/>
          <a:p>
            <a:r>
              <a:rPr lang="en-US" dirty="0"/>
              <a:t>Ajit Kadiya</a:t>
            </a:r>
          </a:p>
          <a:p>
            <a:r>
              <a:rPr lang="en-US" dirty="0"/>
              <a:t>Chandresh Pansuriya</a:t>
            </a:r>
          </a:p>
        </p:txBody>
      </p:sp>
    </p:spTree>
    <p:extLst>
      <p:ext uri="{BB962C8B-B14F-4D97-AF65-F5344CB8AC3E}">
        <p14:creationId xmlns:p14="http://schemas.microsoft.com/office/powerpoint/2010/main" val="40420041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90E4C2-198A-412F-A1DC-11226FC925EA}"/>
              </a:ext>
            </a:extLst>
          </p:cNvPr>
          <p:cNvSpPr>
            <a:spLocks noGrp="1"/>
          </p:cNvSpPr>
          <p:nvPr>
            <p:ph type="title"/>
          </p:nvPr>
        </p:nvSpPr>
        <p:spPr/>
        <p:txBody>
          <a:bodyPr>
            <a:normAutofit/>
          </a:bodyPr>
          <a:lstStyle/>
          <a:p>
            <a:r>
              <a:rPr lang="en-US" sz="6000" dirty="0">
                <a:solidFill>
                  <a:schemeClr val="bg1"/>
                </a:solidFill>
              </a:rPr>
              <a:t>Any Questions?</a:t>
            </a:r>
          </a:p>
        </p:txBody>
      </p:sp>
    </p:spTree>
    <p:extLst>
      <p:ext uri="{BB962C8B-B14F-4D97-AF65-F5344CB8AC3E}">
        <p14:creationId xmlns:p14="http://schemas.microsoft.com/office/powerpoint/2010/main" val="3907497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233200-9E83-4FFD-8A31-1D80C3550579}"/>
              </a:ext>
            </a:extLst>
          </p:cNvPr>
          <p:cNvSpPr>
            <a:spLocks noGrp="1"/>
          </p:cNvSpPr>
          <p:nvPr>
            <p:ph type="title"/>
          </p:nvPr>
        </p:nvSpPr>
        <p:spPr>
          <a:xfrm>
            <a:off x="841248" y="581891"/>
            <a:ext cx="3363242" cy="3740727"/>
          </a:xfrm>
        </p:spPr>
        <p:txBody>
          <a:bodyPr vert="horz" lIns="91440" tIns="45720" rIns="91440" bIns="45720" rtlCol="0" anchor="b">
            <a:normAutofit/>
          </a:bodyPr>
          <a:lstStyle/>
          <a:p>
            <a:r>
              <a:rPr lang="en-US" sz="4800" kern="1200" dirty="0">
                <a:solidFill>
                  <a:schemeClr val="tx1"/>
                </a:solidFill>
                <a:latin typeface="+mj-lt"/>
                <a:ea typeface="+mj-ea"/>
                <a:cs typeface="+mj-cs"/>
              </a:rPr>
              <a:t>Please fill out the survey! </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&amp; Win Swags!!</a:t>
            </a:r>
          </a:p>
        </p:txBody>
      </p:sp>
      <p:pic>
        <p:nvPicPr>
          <p:cNvPr id="4" name="Picture 3">
            <a:extLst>
              <a:ext uri="{FF2B5EF4-FFF2-40B4-BE49-F238E27FC236}">
                <a16:creationId xmlns:a16="http://schemas.microsoft.com/office/drawing/2014/main" xmlns="" id="{1AEC8162-D9C6-434D-9467-952F69B35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875" y="343766"/>
            <a:ext cx="4680512" cy="4680512"/>
          </a:xfrm>
          <a:prstGeom prst="rect">
            <a:avLst/>
          </a:prstGeom>
        </p:spPr>
      </p:pic>
      <p:sp>
        <p:nvSpPr>
          <p:cNvPr id="5" name="TextBox 4">
            <a:extLst>
              <a:ext uri="{FF2B5EF4-FFF2-40B4-BE49-F238E27FC236}">
                <a16:creationId xmlns:a16="http://schemas.microsoft.com/office/drawing/2014/main" xmlns="" id="{D0EF7A67-E46C-4B60-B71D-A4D694261DB2}"/>
              </a:ext>
            </a:extLst>
          </p:cNvPr>
          <p:cNvSpPr txBox="1"/>
          <p:nvPr/>
        </p:nvSpPr>
        <p:spPr>
          <a:xfrm>
            <a:off x="5953126" y="5249741"/>
            <a:ext cx="6076950" cy="369332"/>
          </a:xfrm>
          <a:prstGeom prst="rect">
            <a:avLst/>
          </a:prstGeom>
          <a:noFill/>
        </p:spPr>
        <p:txBody>
          <a:bodyPr wrap="square" rtlCol="0">
            <a:spAutoFit/>
          </a:bodyPr>
          <a:lstStyle/>
          <a:p>
            <a:r>
              <a:rPr lang="en-CA" dirty="0">
                <a:hlinkClick r:id="rId3"/>
              </a:rPr>
              <a:t>https://www.powerplatformbootcamp.com/survey</a:t>
            </a:r>
            <a:endParaRPr lang="en-CA" dirty="0"/>
          </a:p>
        </p:txBody>
      </p:sp>
    </p:spTree>
    <p:extLst>
      <p:ext uri="{BB962C8B-B14F-4D97-AF65-F5344CB8AC3E}">
        <p14:creationId xmlns:p14="http://schemas.microsoft.com/office/powerpoint/2010/main" val="41382526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A036C-BA54-45FC-9987-BE658FE42601}"/>
              </a:ext>
            </a:extLst>
          </p:cNvPr>
          <p:cNvSpPr>
            <a:spLocks noGrp="1"/>
          </p:cNvSpPr>
          <p:nvPr>
            <p:ph type="title"/>
          </p:nvPr>
        </p:nvSpPr>
        <p:spPr/>
        <p:txBody>
          <a:bodyPr>
            <a:normAutofit fontScale="90000"/>
          </a:bodyPr>
          <a:lstStyle/>
          <a:p>
            <a:pPr algn="ctr"/>
            <a:r>
              <a:rPr lang="en-US" dirty="0">
                <a:solidFill>
                  <a:srgbClr val="732773"/>
                </a:solidFill>
              </a:rPr>
              <a:t>Thank You For Attending</a:t>
            </a:r>
          </a:p>
        </p:txBody>
      </p:sp>
    </p:spTree>
    <p:extLst>
      <p:ext uri="{BB962C8B-B14F-4D97-AF65-F5344CB8AC3E}">
        <p14:creationId xmlns:p14="http://schemas.microsoft.com/office/powerpoint/2010/main" val="18145141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7445AD1-60A9-47D1-8895-904B44052751}"/>
              </a:ext>
            </a:extLst>
          </p:cNvPr>
          <p:cNvSpPr>
            <a:spLocks noGrp="1"/>
          </p:cNvSpPr>
          <p:nvPr>
            <p:ph type="title"/>
          </p:nvPr>
        </p:nvSpPr>
        <p:spPr>
          <a:xfrm>
            <a:off x="546724" y="801783"/>
            <a:ext cx="5378450" cy="978250"/>
          </a:xfrm>
        </p:spPr>
        <p:txBody>
          <a:bodyPr/>
          <a:lstStyle/>
          <a:p>
            <a:r>
              <a:rPr lang="en-IN" sz="4800" dirty="0"/>
              <a:t>Ajit Kadiya</a:t>
            </a:r>
            <a:endParaRPr lang="en-US" sz="4800" dirty="0"/>
          </a:p>
        </p:txBody>
      </p:sp>
      <p:sp>
        <p:nvSpPr>
          <p:cNvPr id="4" name="Text Placeholder 3">
            <a:extLst>
              <a:ext uri="{FF2B5EF4-FFF2-40B4-BE49-F238E27FC236}">
                <a16:creationId xmlns:a16="http://schemas.microsoft.com/office/drawing/2014/main" xmlns="" id="{34D9DD78-EDDE-4039-B50F-483E7A91165C}"/>
              </a:ext>
            </a:extLst>
          </p:cNvPr>
          <p:cNvSpPr>
            <a:spLocks noGrp="1"/>
          </p:cNvSpPr>
          <p:nvPr>
            <p:ph type="body" sz="quarter" idx="11"/>
          </p:nvPr>
        </p:nvSpPr>
        <p:spPr>
          <a:xfrm>
            <a:off x="0" y="2184400"/>
            <a:ext cx="7924800" cy="2840789"/>
          </a:xfrm>
        </p:spPr>
        <p:txBody>
          <a:bodyPr>
            <a:normAutofit/>
          </a:bodyPr>
          <a:lstStyle/>
          <a:p>
            <a:pPr lvl="1"/>
            <a:r>
              <a:rPr lang="en-US" dirty="0" smtClean="0"/>
              <a:t>SharePoint / Office 365 </a:t>
            </a:r>
            <a:r>
              <a:rPr lang="en-US" dirty="0"/>
              <a:t>Consultant</a:t>
            </a:r>
          </a:p>
          <a:p>
            <a:pPr lvl="1"/>
            <a:r>
              <a:rPr lang="en-US" dirty="0"/>
              <a:t>SharePoint Consultant, TTEC India customer solution</a:t>
            </a:r>
          </a:p>
          <a:p>
            <a:pPr lvl="1"/>
            <a:r>
              <a:rPr lang="en-US" dirty="0"/>
              <a:t>Microsoft Certified Professional</a:t>
            </a:r>
          </a:p>
          <a:p>
            <a:pPr lvl="1"/>
            <a:r>
              <a:rPr lang="en-US" dirty="0"/>
              <a:t>Sharepointing since 2007</a:t>
            </a:r>
          </a:p>
          <a:p>
            <a:pPr lvl="1"/>
            <a:endParaRPr lang="en-US" dirty="0"/>
          </a:p>
          <a:p>
            <a:endParaRPr lang="en-US" dirty="0"/>
          </a:p>
        </p:txBody>
      </p:sp>
      <p:pic>
        <p:nvPicPr>
          <p:cNvPr id="5" name="Picture Placeholder 3">
            <a:extLst>
              <a:ext uri="{FF2B5EF4-FFF2-40B4-BE49-F238E27FC236}">
                <a16:creationId xmlns:a16="http://schemas.microsoft.com/office/drawing/2014/main" xmlns="" id="{612D926D-846F-4994-BB88-DE904A9DD83F}"/>
              </a:ext>
            </a:extLst>
          </p:cNvPr>
          <p:cNvPicPr>
            <a:picLocks noGrp="1" noChangeAspect="1"/>
          </p:cNvPicPr>
          <p:nvPr>
            <p:ph type="pic" sz="quarter" idx="4294967295"/>
          </p:nvPr>
        </p:nvPicPr>
        <p:blipFill>
          <a:blip r:embed="rId2"/>
          <a:srcRect l="20582" r="20582"/>
          <a:stretch>
            <a:fillRect/>
          </a:stretch>
        </p:blipFill>
        <p:spPr>
          <a:xfrm rot="5400000">
            <a:off x="8555700" y="803379"/>
            <a:ext cx="2541684" cy="3239916"/>
          </a:xfrm>
        </p:spPr>
      </p:pic>
    </p:spTree>
    <p:extLst>
      <p:ext uri="{BB962C8B-B14F-4D97-AF65-F5344CB8AC3E}">
        <p14:creationId xmlns:p14="http://schemas.microsoft.com/office/powerpoint/2010/main" val="41099330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7445AD1-60A9-47D1-8895-904B44052751}"/>
              </a:ext>
            </a:extLst>
          </p:cNvPr>
          <p:cNvSpPr>
            <a:spLocks noGrp="1"/>
          </p:cNvSpPr>
          <p:nvPr>
            <p:ph type="title"/>
          </p:nvPr>
        </p:nvSpPr>
        <p:spPr>
          <a:xfrm>
            <a:off x="388228" y="838359"/>
            <a:ext cx="7036700" cy="978250"/>
          </a:xfrm>
        </p:spPr>
        <p:txBody>
          <a:bodyPr/>
          <a:lstStyle/>
          <a:p>
            <a:r>
              <a:rPr lang="en-IN" sz="4800" dirty="0"/>
              <a:t>Chandresh Pansuriya</a:t>
            </a:r>
            <a:endParaRPr lang="en-US" sz="4800" dirty="0"/>
          </a:p>
        </p:txBody>
      </p:sp>
      <p:sp>
        <p:nvSpPr>
          <p:cNvPr id="4" name="Text Placeholder 3">
            <a:extLst>
              <a:ext uri="{FF2B5EF4-FFF2-40B4-BE49-F238E27FC236}">
                <a16:creationId xmlns:a16="http://schemas.microsoft.com/office/drawing/2014/main" xmlns="" id="{34D9DD78-EDDE-4039-B50F-483E7A91165C}"/>
              </a:ext>
            </a:extLst>
          </p:cNvPr>
          <p:cNvSpPr>
            <a:spLocks noGrp="1"/>
          </p:cNvSpPr>
          <p:nvPr>
            <p:ph type="body" sz="quarter" idx="11"/>
          </p:nvPr>
        </p:nvSpPr>
        <p:spPr>
          <a:xfrm>
            <a:off x="0" y="1816609"/>
            <a:ext cx="7839456" cy="2840789"/>
          </a:xfrm>
        </p:spPr>
        <p:txBody>
          <a:bodyPr>
            <a:normAutofit/>
          </a:bodyPr>
          <a:lstStyle/>
          <a:p>
            <a:pPr lvl="1"/>
            <a:r>
              <a:rPr lang="en-US" dirty="0"/>
              <a:t>SharePoint / Office 365 Consultant</a:t>
            </a:r>
          </a:p>
          <a:p>
            <a:pPr lvl="1"/>
            <a:r>
              <a:rPr lang="en-US" dirty="0" smtClean="0"/>
              <a:t>SharePoint </a:t>
            </a:r>
            <a:r>
              <a:rPr lang="en-US" dirty="0"/>
              <a:t>Consultant, TTEC India customer solution</a:t>
            </a:r>
          </a:p>
          <a:p>
            <a:pPr lvl="1"/>
            <a:r>
              <a:rPr lang="en-US" dirty="0"/>
              <a:t>Microsoft Certified Professional</a:t>
            </a:r>
          </a:p>
          <a:p>
            <a:pPr lvl="1"/>
            <a:r>
              <a:rPr lang="en-US" dirty="0"/>
              <a:t>Sharepointing since 2007</a:t>
            </a:r>
          </a:p>
          <a:p>
            <a:pPr lvl="1"/>
            <a:endParaRPr lang="en-US" dirty="0"/>
          </a:p>
          <a:p>
            <a:endParaRPr lang="en-US" dirty="0"/>
          </a:p>
        </p:txBody>
      </p:sp>
      <p:pic>
        <p:nvPicPr>
          <p:cNvPr id="7" name="Picture 6"/>
          <p:cNvPicPr>
            <a:picLocks noChangeAspect="1"/>
          </p:cNvPicPr>
          <p:nvPr/>
        </p:nvPicPr>
        <p:blipFill>
          <a:blip r:embed="rId2"/>
          <a:stretch>
            <a:fillRect/>
          </a:stretch>
        </p:blipFill>
        <p:spPr>
          <a:xfrm>
            <a:off x="8513352" y="1024128"/>
            <a:ext cx="3055062" cy="3944112"/>
          </a:xfrm>
          <a:prstGeom prst="rect">
            <a:avLst/>
          </a:prstGeom>
        </p:spPr>
      </p:pic>
    </p:spTree>
    <p:extLst>
      <p:ext uri="{BB962C8B-B14F-4D97-AF65-F5344CB8AC3E}">
        <p14:creationId xmlns:p14="http://schemas.microsoft.com/office/powerpoint/2010/main" val="1518979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F540C-63D9-4102-9168-DD270C7DEE7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xmlns="" id="{2B258DCE-7C48-4DD8-AE50-AF69CD5ACED3}"/>
              </a:ext>
            </a:extLst>
          </p:cNvPr>
          <p:cNvSpPr>
            <a:spLocks noGrp="1"/>
          </p:cNvSpPr>
          <p:nvPr>
            <p:ph idx="1"/>
          </p:nvPr>
        </p:nvSpPr>
        <p:spPr/>
        <p:txBody>
          <a:bodyPr/>
          <a:lstStyle/>
          <a:p>
            <a:r>
              <a:rPr lang="en-US" dirty="0"/>
              <a:t>PowerApps </a:t>
            </a:r>
            <a:r>
              <a:rPr lang="en-US" dirty="0" smtClean="0"/>
              <a:t>New </a:t>
            </a:r>
            <a:r>
              <a:rPr lang="en-US" dirty="0"/>
              <a:t>Features</a:t>
            </a:r>
            <a:endParaRPr lang="en-US" dirty="0"/>
          </a:p>
          <a:p>
            <a:r>
              <a:rPr lang="en-US" dirty="0"/>
              <a:t>PowerApps </a:t>
            </a:r>
            <a:r>
              <a:rPr lang="en-US" dirty="0" smtClean="0"/>
              <a:t>Test Studio</a:t>
            </a:r>
            <a:endParaRPr lang="en-US" dirty="0"/>
          </a:p>
          <a:p>
            <a:r>
              <a:rPr lang="en-GB" dirty="0" smtClean="0">
                <a:solidFill>
                  <a:srgbClr val="2F2F2F"/>
                </a:solidFill>
              </a:rPr>
              <a:t>PowerApps Log </a:t>
            </a:r>
            <a:r>
              <a:rPr lang="en-GB" dirty="0">
                <a:solidFill>
                  <a:srgbClr val="2F2F2F"/>
                </a:solidFill>
              </a:rPr>
              <a:t>telemetry </a:t>
            </a:r>
            <a:endParaRPr lang="en-GB" dirty="0">
              <a:solidFill>
                <a:srgbClr val="2F2F2F"/>
              </a:solidFill>
            </a:endParaRPr>
          </a:p>
          <a:p>
            <a:r>
              <a:rPr lang="en-GB" dirty="0" smtClean="0">
                <a:solidFill>
                  <a:srgbClr val="2F2F2F"/>
                </a:solidFill>
              </a:rPr>
              <a:t>Demo</a:t>
            </a:r>
            <a:endParaRPr lang="en-GB" dirty="0">
              <a:solidFill>
                <a:srgbClr val="2F2F2F"/>
              </a:solidFill>
            </a:endParaRPr>
          </a:p>
          <a:p>
            <a:pPr marL="0" indent="0">
              <a:buNone/>
            </a:pPr>
            <a:endParaRPr lang="en-US" dirty="0"/>
          </a:p>
        </p:txBody>
      </p:sp>
    </p:spTree>
    <p:extLst>
      <p:ext uri="{BB962C8B-B14F-4D97-AF65-F5344CB8AC3E}">
        <p14:creationId xmlns:p14="http://schemas.microsoft.com/office/powerpoint/2010/main" val="3250433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4D0EC6-F4E1-4C75-B230-2C38DA40A650}"/>
              </a:ext>
            </a:extLst>
          </p:cNvPr>
          <p:cNvSpPr>
            <a:spLocks noGrp="1"/>
          </p:cNvSpPr>
          <p:nvPr>
            <p:ph type="title"/>
          </p:nvPr>
        </p:nvSpPr>
        <p:spPr>
          <a:xfrm>
            <a:off x="2301240" y="2230476"/>
            <a:ext cx="7684008" cy="1610004"/>
          </a:xfrm>
        </p:spPr>
        <p:txBody>
          <a:bodyPr>
            <a:noAutofit/>
          </a:bodyPr>
          <a:lstStyle/>
          <a:p>
            <a:r>
              <a:rPr lang="en-US" sz="4400" dirty="0"/>
              <a:t>PowerApps </a:t>
            </a:r>
            <a:r>
              <a:rPr lang="en-US" sz="4400" dirty="0" smtClean="0"/>
              <a:t>New </a:t>
            </a:r>
            <a:r>
              <a:rPr lang="en-US" sz="4400" dirty="0"/>
              <a:t>Features</a:t>
            </a:r>
          </a:p>
        </p:txBody>
      </p:sp>
    </p:spTree>
    <p:extLst>
      <p:ext uri="{BB962C8B-B14F-4D97-AF65-F5344CB8AC3E}">
        <p14:creationId xmlns:p14="http://schemas.microsoft.com/office/powerpoint/2010/main" val="27676428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F540C-63D9-4102-9168-DD270C7DEE76}"/>
              </a:ext>
            </a:extLst>
          </p:cNvPr>
          <p:cNvSpPr>
            <a:spLocks noGrp="1"/>
          </p:cNvSpPr>
          <p:nvPr>
            <p:ph type="title"/>
          </p:nvPr>
        </p:nvSpPr>
        <p:spPr>
          <a:xfrm>
            <a:off x="101930" y="81452"/>
            <a:ext cx="11963400" cy="714195"/>
          </a:xfrm>
        </p:spPr>
        <p:txBody>
          <a:bodyPr>
            <a:normAutofit/>
          </a:bodyPr>
          <a:lstStyle/>
          <a:p>
            <a:r>
              <a:rPr lang="en-US" sz="3200" dirty="0"/>
              <a:t>Test Studio</a:t>
            </a:r>
          </a:p>
        </p:txBody>
      </p:sp>
      <p:sp>
        <p:nvSpPr>
          <p:cNvPr id="3" name="Content Placeholder 2">
            <a:extLst>
              <a:ext uri="{FF2B5EF4-FFF2-40B4-BE49-F238E27FC236}">
                <a16:creationId xmlns:a16="http://schemas.microsoft.com/office/drawing/2014/main" xmlns="" id="{2B258DCE-7C48-4DD8-AE50-AF69CD5ACED3}"/>
              </a:ext>
            </a:extLst>
          </p:cNvPr>
          <p:cNvSpPr>
            <a:spLocks noGrp="1"/>
          </p:cNvSpPr>
          <p:nvPr>
            <p:ph idx="1"/>
          </p:nvPr>
        </p:nvSpPr>
        <p:spPr>
          <a:xfrm>
            <a:off x="232558" y="890649"/>
            <a:ext cx="11832771" cy="4256336"/>
          </a:xfrm>
        </p:spPr>
        <p:txBody>
          <a:bodyPr>
            <a:normAutofit/>
          </a:bodyPr>
          <a:lstStyle/>
          <a:p>
            <a:r>
              <a:rPr lang="en-US" sz="2400" dirty="0"/>
              <a:t>Makers create and run tests for their applications</a:t>
            </a:r>
          </a:p>
          <a:p>
            <a:endParaRPr lang="en-US" sz="2400" dirty="0"/>
          </a:p>
          <a:p>
            <a:r>
              <a:rPr lang="en-US" sz="2400" dirty="0"/>
              <a:t>Test Studio provides a way to add and manage test cases, organize them into test suites, and run them to validate that changes in the apps did not break the expected functionality described in the tests.</a:t>
            </a:r>
          </a:p>
          <a:p>
            <a:endParaRPr lang="en-US" sz="2400" dirty="0"/>
          </a:p>
          <a:p>
            <a:r>
              <a:rPr lang="en-US" sz="2400" dirty="0"/>
              <a:t>Tests can also be run outside of the test studio in a web browser which allows you to build the automated tests into your app deployment processes.</a:t>
            </a:r>
          </a:p>
          <a:p>
            <a:pPr marL="0" indent="0">
              <a:buNone/>
            </a:pPr>
            <a:endParaRPr lang="en-US" dirty="0"/>
          </a:p>
        </p:txBody>
      </p:sp>
    </p:spTree>
    <p:extLst>
      <p:ext uri="{BB962C8B-B14F-4D97-AF65-F5344CB8AC3E}">
        <p14:creationId xmlns:p14="http://schemas.microsoft.com/office/powerpoint/2010/main" val="20815750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F540C-63D9-4102-9168-DD270C7DEE76}"/>
              </a:ext>
            </a:extLst>
          </p:cNvPr>
          <p:cNvSpPr>
            <a:spLocks noGrp="1"/>
          </p:cNvSpPr>
          <p:nvPr>
            <p:ph type="title"/>
          </p:nvPr>
        </p:nvSpPr>
        <p:spPr>
          <a:xfrm>
            <a:off x="101930" y="81453"/>
            <a:ext cx="11963400" cy="619192"/>
          </a:xfrm>
        </p:spPr>
        <p:txBody>
          <a:bodyPr>
            <a:normAutofit/>
          </a:bodyPr>
          <a:lstStyle/>
          <a:p>
            <a:r>
              <a:rPr lang="en-US" sz="3200" dirty="0"/>
              <a:t>Enable the Preview features</a:t>
            </a:r>
          </a:p>
        </p:txBody>
      </p:sp>
      <p:pic>
        <p:nvPicPr>
          <p:cNvPr id="1026" name="Picture 2">
            <a:extLst>
              <a:ext uri="{FF2B5EF4-FFF2-40B4-BE49-F238E27FC236}">
                <a16:creationId xmlns:a16="http://schemas.microsoft.com/office/drawing/2014/main" xmlns="" id="{C95C94A2-96FD-4746-A208-499BF760FA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0228" y="795647"/>
            <a:ext cx="6793772" cy="481511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540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F540C-63D9-4102-9168-DD270C7DEE76}"/>
              </a:ext>
            </a:extLst>
          </p:cNvPr>
          <p:cNvSpPr>
            <a:spLocks noGrp="1"/>
          </p:cNvSpPr>
          <p:nvPr>
            <p:ph type="title"/>
          </p:nvPr>
        </p:nvSpPr>
        <p:spPr>
          <a:xfrm>
            <a:off x="101930" y="81452"/>
            <a:ext cx="11963400" cy="714195"/>
          </a:xfrm>
        </p:spPr>
        <p:txBody>
          <a:bodyPr>
            <a:normAutofit/>
          </a:bodyPr>
          <a:lstStyle/>
          <a:p>
            <a:r>
              <a:rPr lang="en-US" sz="3200" dirty="0"/>
              <a:t>Opening Test Studio</a:t>
            </a:r>
          </a:p>
        </p:txBody>
      </p:sp>
      <p:pic>
        <p:nvPicPr>
          <p:cNvPr id="5" name="Picture 4">
            <a:extLst>
              <a:ext uri="{FF2B5EF4-FFF2-40B4-BE49-F238E27FC236}">
                <a16:creationId xmlns:a16="http://schemas.microsoft.com/office/drawing/2014/main" xmlns="" id="{7C1EB82C-DD30-44C9-AF33-F53EF30869A0}"/>
              </a:ext>
            </a:extLst>
          </p:cNvPr>
          <p:cNvPicPr>
            <a:picLocks noChangeAspect="1"/>
          </p:cNvPicPr>
          <p:nvPr/>
        </p:nvPicPr>
        <p:blipFill>
          <a:blip r:embed="rId2"/>
          <a:stretch>
            <a:fillRect/>
          </a:stretch>
        </p:blipFill>
        <p:spPr>
          <a:xfrm>
            <a:off x="3895106" y="852487"/>
            <a:ext cx="3668067" cy="480612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974239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Collaborate Canada">
      <a:majorFont>
        <a:latin typeface="Segoe UI Black"/>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5" ma:contentTypeDescription="Create a new document." ma:contentTypeScope="" ma:versionID="6246174e4d2cd2c090d202f34aec6975">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ccc0b60ace2116ecc5954db4535ae426"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93E399-B7C0-4928-92D2-F2F6C5F27F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BD89D9-7255-4D5A-82E5-E966CAEE4330}">
  <ds:schemaRefs>
    <ds:schemaRef ds:uri="http://purl.org/dc/elements/1.1/"/>
    <ds:schemaRef ds:uri="http://purl.org/dc/dcmitype/"/>
    <ds:schemaRef ds:uri="http://schemas.microsoft.com/office/2006/metadata/properties"/>
    <ds:schemaRef ds:uri="http://schemas.microsoft.com/office/infopath/2007/PartnerControls"/>
    <ds:schemaRef ds:uri="bb5988d6-8fef-43bf-8684-73b55c79ce34"/>
    <ds:schemaRef ds:uri="http://schemas.microsoft.com/office/2006/documentManagement/types"/>
    <ds:schemaRef ds:uri="http://schemas.openxmlformats.org/package/2006/metadata/core-properties"/>
    <ds:schemaRef ds:uri="3dd97c74-5ef0-47a1-a0c0-112a138906c0"/>
    <ds:schemaRef ds:uri="http://www.w3.org/XML/1998/namespace"/>
    <ds:schemaRef ds:uri="http://purl.org/dc/terms/"/>
  </ds:schemaRefs>
</ds:datastoreItem>
</file>

<file path=customXml/itemProps3.xml><?xml version="1.0" encoding="utf-8"?>
<ds:datastoreItem xmlns:ds="http://schemas.openxmlformats.org/officeDocument/2006/customXml" ds:itemID="{F011BBF7-1CE1-4050-9514-DB9AE0D56D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343</TotalTime>
  <Words>385</Words>
  <Application>Microsoft Office PowerPoint</Application>
  <PresentationFormat>Widescreen</PresentationFormat>
  <Paragraphs>71</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Consolas</vt:lpstr>
      <vt:lpstr>Gill Sans MT</vt:lpstr>
      <vt:lpstr>Klavika Medium Condensed</vt:lpstr>
      <vt:lpstr>Segoe UI</vt:lpstr>
      <vt:lpstr>Segoe UI Black</vt:lpstr>
      <vt:lpstr>Segoe UI Semibold</vt:lpstr>
      <vt:lpstr>Segoe UI Semilight</vt:lpstr>
      <vt:lpstr>Office Theme</vt:lpstr>
      <vt:lpstr>GLOBAL POWER PLATFORM BOOTCAMP</vt:lpstr>
      <vt:lpstr>A Deep Dive into PowerApps and Power Automate</vt:lpstr>
      <vt:lpstr>Ajit Kadiya</vt:lpstr>
      <vt:lpstr>Chandresh Pansuriya</vt:lpstr>
      <vt:lpstr>Agenda</vt:lpstr>
      <vt:lpstr>PowerApps New Features</vt:lpstr>
      <vt:lpstr>Test Studio</vt:lpstr>
      <vt:lpstr>Enable the Preview features</vt:lpstr>
      <vt:lpstr>Opening Test Studio</vt:lpstr>
      <vt:lpstr>Test Studio landing page</vt:lpstr>
      <vt:lpstr>Creating a new test case</vt:lpstr>
      <vt:lpstr>Detecting problems in the app</vt:lpstr>
      <vt:lpstr>Log telemetry for your Apps using Azure Application Insights</vt:lpstr>
      <vt:lpstr>Create an Application Insights resource</vt:lpstr>
      <vt:lpstr>PowerPoint Presentation</vt:lpstr>
      <vt:lpstr>Connect your app to Application Insights</vt:lpstr>
      <vt:lpstr>PowerPoint Presentation</vt:lpstr>
      <vt:lpstr>Demo</vt:lpstr>
      <vt:lpstr>References</vt:lpstr>
      <vt:lpstr>Any Questions?</vt:lpstr>
      <vt:lpstr>Please fill out the survey!  &amp; Win Swags!!</vt:lpstr>
      <vt:lpstr>Thank You For Attending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Kirti Prajapati</dc:creator>
  <cp:lastModifiedBy>chandresh pansuriya</cp:lastModifiedBy>
  <cp:revision>28</cp:revision>
  <dcterms:created xsi:type="dcterms:W3CDTF">2020-02-08T21:32:28Z</dcterms:created>
  <dcterms:modified xsi:type="dcterms:W3CDTF">2020-02-14T15:30:42Z</dcterms:modified>
</cp:coreProperties>
</file>